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35"/>
  </p:notesMasterIdLst>
  <p:handoutMasterIdLst>
    <p:handoutMasterId r:id="rId36"/>
  </p:handoutMasterIdLst>
  <p:sldIdLst>
    <p:sldId id="256" r:id="rId2"/>
    <p:sldId id="446" r:id="rId3"/>
    <p:sldId id="422" r:id="rId4"/>
    <p:sldId id="449" r:id="rId5"/>
    <p:sldId id="297" r:id="rId6"/>
    <p:sldId id="315" r:id="rId7"/>
    <p:sldId id="423" r:id="rId8"/>
    <p:sldId id="436" r:id="rId9"/>
    <p:sldId id="377" r:id="rId10"/>
    <p:sldId id="320" r:id="rId11"/>
    <p:sldId id="302" r:id="rId12"/>
    <p:sldId id="437" r:id="rId13"/>
    <p:sldId id="425" r:id="rId14"/>
    <p:sldId id="426" r:id="rId15"/>
    <p:sldId id="438" r:id="rId16"/>
    <p:sldId id="439" r:id="rId17"/>
    <p:sldId id="427" r:id="rId18"/>
    <p:sldId id="428" r:id="rId19"/>
    <p:sldId id="379" r:id="rId20"/>
    <p:sldId id="440" r:id="rId21"/>
    <p:sldId id="400" r:id="rId22"/>
    <p:sldId id="408" r:id="rId23"/>
    <p:sldId id="409" r:id="rId24"/>
    <p:sldId id="441" r:id="rId25"/>
    <p:sldId id="442" r:id="rId26"/>
    <p:sldId id="443" r:id="rId27"/>
    <p:sldId id="453" r:id="rId28"/>
    <p:sldId id="451" r:id="rId29"/>
    <p:sldId id="450" r:id="rId30"/>
    <p:sldId id="448" r:id="rId31"/>
    <p:sldId id="452" r:id="rId32"/>
    <p:sldId id="447" r:id="rId33"/>
    <p:sldId id="397" r:id="rId34"/>
  </p:sldIdLst>
  <p:sldSz cx="9144000" cy="6858000" type="screen4x3"/>
  <p:notesSz cx="6400800" cy="86868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736">
          <p15:clr>
            <a:srgbClr val="A4A3A4"/>
          </p15:clr>
        </p15:guide>
        <p15:guide id="2" pos="201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82" autoAdjust="0"/>
    <p:restoredTop sz="94660"/>
  </p:normalViewPr>
  <p:slideViewPr>
    <p:cSldViewPr>
      <p:cViewPr varScale="1">
        <p:scale>
          <a:sx n="65" d="100"/>
          <a:sy n="65" d="100"/>
        </p:scale>
        <p:origin x="1446"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2856" y="-96"/>
      </p:cViewPr>
      <p:guideLst>
        <p:guide orient="horz" pos="2736"/>
        <p:guide pos="201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rhad Wadia" userId="fbb650ce7c076e87" providerId="LiveId" clId="{332A2422-AC39-4649-B0BA-9208A2454689}"/>
    <pc:docChg chg="delSld">
      <pc:chgData name="Farhad Wadia" userId="fbb650ce7c076e87" providerId="LiveId" clId="{332A2422-AC39-4649-B0BA-9208A2454689}" dt="2021-09-17T13:38:40.532" v="1" actId="2696"/>
      <pc:docMkLst>
        <pc:docMk/>
      </pc:docMkLst>
      <pc:sldChg chg="del">
        <pc:chgData name="Farhad Wadia" userId="fbb650ce7c076e87" providerId="LiveId" clId="{332A2422-AC39-4649-B0BA-9208A2454689}" dt="2021-09-17T13:38:40.532" v="1" actId="2696"/>
        <pc:sldMkLst>
          <pc:docMk/>
          <pc:sldMk cId="2774223155" sldId="444"/>
        </pc:sldMkLst>
      </pc:sldChg>
      <pc:sldChg chg="del">
        <pc:chgData name="Farhad Wadia" userId="fbb650ce7c076e87" providerId="LiveId" clId="{332A2422-AC39-4649-B0BA-9208A2454689}" dt="2021-09-17T13:38:36.353" v="0" actId="2696"/>
        <pc:sldMkLst>
          <pc:docMk/>
          <pc:sldMk cId="715056715" sldId="45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773363" cy="4349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625850" y="0"/>
            <a:ext cx="2773363" cy="434975"/>
          </a:xfrm>
          <a:prstGeom prst="rect">
            <a:avLst/>
          </a:prstGeom>
        </p:spPr>
        <p:txBody>
          <a:bodyPr vert="horz" lIns="91440" tIns="45720" rIns="91440" bIns="45720" rtlCol="0"/>
          <a:lstStyle>
            <a:lvl1pPr algn="r">
              <a:defRPr sz="1200"/>
            </a:lvl1pPr>
          </a:lstStyle>
          <a:p>
            <a:fld id="{47633117-0598-4F66-B2F6-5CE00622B6A9}" type="datetimeFigureOut">
              <a:rPr lang="en-US" smtClean="0"/>
              <a:pPr/>
              <a:t>9/17/2021</a:t>
            </a:fld>
            <a:endParaRPr lang="en-US"/>
          </a:p>
        </p:txBody>
      </p:sp>
      <p:sp>
        <p:nvSpPr>
          <p:cNvPr id="4" name="Footer Placeholder 3"/>
          <p:cNvSpPr>
            <a:spLocks noGrp="1"/>
          </p:cNvSpPr>
          <p:nvPr>
            <p:ph type="ftr" sz="quarter" idx="2"/>
          </p:nvPr>
        </p:nvSpPr>
        <p:spPr>
          <a:xfrm>
            <a:off x="0" y="8250238"/>
            <a:ext cx="2773363" cy="4349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625850" y="8250238"/>
            <a:ext cx="2773363" cy="434975"/>
          </a:xfrm>
          <a:prstGeom prst="rect">
            <a:avLst/>
          </a:prstGeom>
        </p:spPr>
        <p:txBody>
          <a:bodyPr vert="horz" lIns="91440" tIns="45720" rIns="91440" bIns="45720" rtlCol="0" anchor="b"/>
          <a:lstStyle>
            <a:lvl1pPr algn="r">
              <a:defRPr sz="1200"/>
            </a:lvl1pPr>
          </a:lstStyle>
          <a:p>
            <a:fld id="{7FFD2BEB-09B3-4500-BDB8-13FD8EAC062F}" type="slidenum">
              <a:rPr lang="en-US" smtClean="0"/>
              <a:pPr/>
              <a:t>‹#›</a:t>
            </a:fld>
            <a:endParaRPr lang="en-US"/>
          </a:p>
        </p:txBody>
      </p:sp>
    </p:spTree>
    <p:extLst>
      <p:ext uri="{BB962C8B-B14F-4D97-AF65-F5344CB8AC3E}">
        <p14:creationId xmlns:p14="http://schemas.microsoft.com/office/powerpoint/2010/main" val="3176915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773680" cy="434340"/>
          </a:xfrm>
          <a:prstGeom prst="rect">
            <a:avLst/>
          </a:prstGeom>
        </p:spPr>
        <p:txBody>
          <a:bodyPr vert="horz" lIns="86202" tIns="43102" rIns="86202" bIns="43102" rtlCol="0"/>
          <a:lstStyle>
            <a:lvl1pPr algn="l">
              <a:defRPr sz="1200"/>
            </a:lvl1pPr>
          </a:lstStyle>
          <a:p>
            <a:endParaRPr lang="en-US"/>
          </a:p>
        </p:txBody>
      </p:sp>
      <p:sp>
        <p:nvSpPr>
          <p:cNvPr id="3" name="Date Placeholder 2"/>
          <p:cNvSpPr>
            <a:spLocks noGrp="1"/>
          </p:cNvSpPr>
          <p:nvPr>
            <p:ph type="dt" idx="1"/>
          </p:nvPr>
        </p:nvSpPr>
        <p:spPr>
          <a:xfrm>
            <a:off x="3625639" y="0"/>
            <a:ext cx="2773680" cy="434340"/>
          </a:xfrm>
          <a:prstGeom prst="rect">
            <a:avLst/>
          </a:prstGeom>
        </p:spPr>
        <p:txBody>
          <a:bodyPr vert="horz" lIns="86202" tIns="43102" rIns="86202" bIns="43102" rtlCol="0"/>
          <a:lstStyle>
            <a:lvl1pPr algn="r">
              <a:defRPr sz="1200"/>
            </a:lvl1pPr>
          </a:lstStyle>
          <a:p>
            <a:fld id="{FDB7D88C-CDFB-4444-8D2B-CCD1F19CBB5C}" type="datetimeFigureOut">
              <a:rPr lang="en-US" smtClean="0"/>
              <a:pPr/>
              <a:t>9/17/2021</a:t>
            </a:fld>
            <a:endParaRPr lang="en-US"/>
          </a:p>
        </p:txBody>
      </p:sp>
      <p:sp>
        <p:nvSpPr>
          <p:cNvPr id="4" name="Slide Image Placeholder 3"/>
          <p:cNvSpPr>
            <a:spLocks noGrp="1" noRot="1" noChangeAspect="1"/>
          </p:cNvSpPr>
          <p:nvPr>
            <p:ph type="sldImg" idx="2"/>
          </p:nvPr>
        </p:nvSpPr>
        <p:spPr>
          <a:xfrm>
            <a:off x="1028700" y="652463"/>
            <a:ext cx="4343400" cy="3257550"/>
          </a:xfrm>
          <a:prstGeom prst="rect">
            <a:avLst/>
          </a:prstGeom>
          <a:noFill/>
          <a:ln w="12700">
            <a:solidFill>
              <a:prstClr val="black"/>
            </a:solidFill>
          </a:ln>
        </p:spPr>
        <p:txBody>
          <a:bodyPr vert="horz" lIns="86202" tIns="43102" rIns="86202" bIns="43102" rtlCol="0" anchor="ctr"/>
          <a:lstStyle/>
          <a:p>
            <a:endParaRPr lang="en-US"/>
          </a:p>
        </p:txBody>
      </p:sp>
      <p:sp>
        <p:nvSpPr>
          <p:cNvPr id="5" name="Notes Placeholder 4"/>
          <p:cNvSpPr>
            <a:spLocks noGrp="1"/>
          </p:cNvSpPr>
          <p:nvPr>
            <p:ph type="body" sz="quarter" idx="3"/>
          </p:nvPr>
        </p:nvSpPr>
        <p:spPr>
          <a:xfrm>
            <a:off x="640080" y="4126230"/>
            <a:ext cx="5120640" cy="3909060"/>
          </a:xfrm>
          <a:prstGeom prst="rect">
            <a:avLst/>
          </a:prstGeom>
        </p:spPr>
        <p:txBody>
          <a:bodyPr vert="horz" lIns="86202" tIns="43102" rIns="86202" bIns="4310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250953"/>
            <a:ext cx="2773680" cy="434340"/>
          </a:xfrm>
          <a:prstGeom prst="rect">
            <a:avLst/>
          </a:prstGeom>
        </p:spPr>
        <p:txBody>
          <a:bodyPr vert="horz" lIns="86202" tIns="43102" rIns="86202" bIns="43102" rtlCol="0" anchor="b"/>
          <a:lstStyle>
            <a:lvl1pPr algn="l">
              <a:defRPr sz="1200"/>
            </a:lvl1pPr>
          </a:lstStyle>
          <a:p>
            <a:endParaRPr lang="en-US"/>
          </a:p>
        </p:txBody>
      </p:sp>
      <p:sp>
        <p:nvSpPr>
          <p:cNvPr id="7" name="Slide Number Placeholder 6"/>
          <p:cNvSpPr>
            <a:spLocks noGrp="1"/>
          </p:cNvSpPr>
          <p:nvPr>
            <p:ph type="sldNum" sz="quarter" idx="5"/>
          </p:nvPr>
        </p:nvSpPr>
        <p:spPr>
          <a:xfrm>
            <a:off x="3625639" y="8250953"/>
            <a:ext cx="2773680" cy="434340"/>
          </a:xfrm>
          <a:prstGeom prst="rect">
            <a:avLst/>
          </a:prstGeom>
        </p:spPr>
        <p:txBody>
          <a:bodyPr vert="horz" lIns="86202" tIns="43102" rIns="86202" bIns="43102" rtlCol="0" anchor="b"/>
          <a:lstStyle>
            <a:lvl1pPr algn="r">
              <a:defRPr sz="1200"/>
            </a:lvl1pPr>
          </a:lstStyle>
          <a:p>
            <a:fld id="{B77F9F3A-20E2-4CE8-8C37-34D35A043D2E}" type="slidenum">
              <a:rPr lang="en-US" smtClean="0"/>
              <a:pPr/>
              <a:t>‹#›</a:t>
            </a:fld>
            <a:endParaRPr lang="en-US"/>
          </a:p>
        </p:txBody>
      </p:sp>
    </p:spTree>
    <p:extLst>
      <p:ext uri="{BB962C8B-B14F-4D97-AF65-F5344CB8AC3E}">
        <p14:creationId xmlns:p14="http://schemas.microsoft.com/office/powerpoint/2010/main" val="4291569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77F9F3A-20E2-4CE8-8C37-34D35A043D2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B77F9F3A-20E2-4CE8-8C37-34D35A043D2E}" type="slidenum">
              <a:rPr lang="en-US" smtClean="0"/>
              <a:pPr/>
              <a:t>2</a:t>
            </a:fld>
            <a:endParaRPr lang="en-US"/>
          </a:p>
        </p:txBody>
      </p:sp>
    </p:spTree>
    <p:extLst>
      <p:ext uri="{BB962C8B-B14F-4D97-AF65-F5344CB8AC3E}">
        <p14:creationId xmlns:p14="http://schemas.microsoft.com/office/powerpoint/2010/main" val="2715707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B77F9F3A-20E2-4CE8-8C37-34D35A043D2E}" type="slidenum">
              <a:rPr lang="en-US" smtClean="0"/>
              <a:pPr/>
              <a:t>3</a:t>
            </a:fld>
            <a:endParaRPr lang="en-US"/>
          </a:p>
        </p:txBody>
      </p:sp>
    </p:spTree>
    <p:extLst>
      <p:ext uri="{BB962C8B-B14F-4D97-AF65-F5344CB8AC3E}">
        <p14:creationId xmlns:p14="http://schemas.microsoft.com/office/powerpoint/2010/main" val="2715707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46404" y="758952"/>
            <a:ext cx="7063740" cy="4041648"/>
          </a:xfrm>
        </p:spPr>
        <p:txBody>
          <a:bodyPr anchor="b">
            <a:normAutofit/>
          </a:bodyPr>
          <a:lstStyle>
            <a:lvl1pPr algn="l">
              <a:lnSpc>
                <a:spcPct val="85000"/>
              </a:lnSpc>
              <a:defRPr sz="66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946404" y="4800600"/>
            <a:ext cx="7063740" cy="1691640"/>
          </a:xfrm>
        </p:spPr>
        <p:txBody>
          <a:bodyPr>
            <a:normAutofit/>
          </a:bodyPr>
          <a:lstStyle>
            <a:lvl1pPr marL="0" indent="0" algn="l">
              <a:buNone/>
              <a:defRPr sz="2000" baseline="0">
                <a:solidFill>
                  <a:schemeClr val="tx1">
                    <a:lumMod val="8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lvl1pPr>
              <a:defRPr>
                <a:solidFill>
                  <a:schemeClr val="bg2">
                    <a:lumMod val="20000"/>
                    <a:lumOff val="80000"/>
                  </a:schemeClr>
                </a:solidFill>
              </a:defRPr>
            </a:lvl1pPr>
          </a:lstStyle>
          <a:p>
            <a:r>
              <a:rPr lang="en-US"/>
              <a:t>April 2018</a:t>
            </a:r>
          </a:p>
        </p:txBody>
      </p:sp>
      <p:sp>
        <p:nvSpPr>
          <p:cNvPr id="9" name="Footer Placeholder 8"/>
          <p:cNvSpPr>
            <a:spLocks noGrp="1"/>
          </p:cNvSpPr>
          <p:nvPr>
            <p:ph type="ftr" sz="quarter" idx="11"/>
          </p:nvPr>
        </p:nvSpPr>
        <p:spPr/>
        <p:txBody>
          <a:bodyPr/>
          <a:lstStyle>
            <a:lvl1pPr>
              <a:defRPr>
                <a:solidFill>
                  <a:schemeClr val="bg2">
                    <a:lumMod val="20000"/>
                    <a:lumOff val="80000"/>
                  </a:schemeClr>
                </a:solidFill>
              </a:defRPr>
            </a:lvl1pPr>
          </a:lstStyle>
          <a:p>
            <a:r>
              <a:rPr lang="en-US"/>
              <a:t>www.indialegalhelp.com</a:t>
            </a:r>
          </a:p>
        </p:txBody>
      </p:sp>
      <p:sp>
        <p:nvSpPr>
          <p:cNvPr id="10" name="Slide Number Placeholder 9"/>
          <p:cNvSpPr>
            <a:spLocks noGrp="1"/>
          </p:cNvSpPr>
          <p:nvPr>
            <p:ph type="sldNum" sz="quarter" idx="12"/>
          </p:nvPr>
        </p:nvSpPr>
        <p:spPr/>
        <p:txBody>
          <a:bodyPr/>
          <a:lstStyle>
            <a:lvl1pPr>
              <a:defRPr>
                <a:solidFill>
                  <a:schemeClr val="bg2">
                    <a:lumMod val="60000"/>
                    <a:lumOff val="40000"/>
                  </a:schemeClr>
                </a:solidFill>
              </a:defRPr>
            </a:lvl1pPr>
          </a:lstStyle>
          <a:p>
            <a:fld id="{745FCA8B-64D5-4E68-8E87-ACB5321CAB17}" type="slidenum">
              <a:rPr lang="en-US" smtClean="0"/>
              <a:pPr/>
              <a:t>‹#›</a:t>
            </a:fld>
            <a:endParaRPr lang="en-US"/>
          </a:p>
        </p:txBody>
      </p:sp>
    </p:spTree>
    <p:extLst>
      <p:ext uri="{BB962C8B-B14F-4D97-AF65-F5344CB8AC3E}">
        <p14:creationId xmlns:p14="http://schemas.microsoft.com/office/powerpoint/2010/main" val="392132782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April 2018</a:t>
            </a:r>
          </a:p>
        </p:txBody>
      </p:sp>
      <p:sp>
        <p:nvSpPr>
          <p:cNvPr id="5" name="Footer Placeholder 4"/>
          <p:cNvSpPr>
            <a:spLocks noGrp="1"/>
          </p:cNvSpPr>
          <p:nvPr>
            <p:ph type="ftr" sz="quarter" idx="11"/>
          </p:nvPr>
        </p:nvSpPr>
        <p:spPr/>
        <p:txBody>
          <a:bodyPr/>
          <a:lstStyle/>
          <a:p>
            <a:r>
              <a:rPr lang="en-US"/>
              <a:t>www.indialegalhelp.com</a:t>
            </a:r>
          </a:p>
        </p:txBody>
      </p:sp>
      <p:sp>
        <p:nvSpPr>
          <p:cNvPr id="6" name="Slide Number Placeholder 5"/>
          <p:cNvSpPr>
            <a:spLocks noGrp="1"/>
          </p:cNvSpPr>
          <p:nvPr>
            <p:ph type="sldNum" sz="quarter" idx="12"/>
          </p:nvPr>
        </p:nvSpPr>
        <p:spPr/>
        <p:txBody>
          <a:bodyPr/>
          <a:lstStyle/>
          <a:p>
            <a:fld id="{745FCA8B-64D5-4E68-8E87-ACB5321CAB17}" type="slidenum">
              <a:rPr lang="en-US" smtClean="0"/>
              <a:pPr/>
              <a:t>‹#›</a:t>
            </a:fld>
            <a:endParaRPr lang="en-US"/>
          </a:p>
        </p:txBody>
      </p:sp>
    </p:spTree>
    <p:extLst>
      <p:ext uri="{BB962C8B-B14F-4D97-AF65-F5344CB8AC3E}">
        <p14:creationId xmlns:p14="http://schemas.microsoft.com/office/powerpoint/2010/main" val="2677962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6525" y="381000"/>
            <a:ext cx="1857375"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71500" y="381000"/>
            <a:ext cx="5800725"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April 2018</a:t>
            </a:r>
          </a:p>
        </p:txBody>
      </p:sp>
      <p:sp>
        <p:nvSpPr>
          <p:cNvPr id="5" name="Footer Placeholder 4"/>
          <p:cNvSpPr>
            <a:spLocks noGrp="1"/>
          </p:cNvSpPr>
          <p:nvPr>
            <p:ph type="ftr" sz="quarter" idx="11"/>
          </p:nvPr>
        </p:nvSpPr>
        <p:spPr/>
        <p:txBody>
          <a:bodyPr/>
          <a:lstStyle/>
          <a:p>
            <a:r>
              <a:rPr lang="en-US"/>
              <a:t>www.indialegalhelp.com</a:t>
            </a:r>
          </a:p>
        </p:txBody>
      </p:sp>
      <p:sp>
        <p:nvSpPr>
          <p:cNvPr id="6" name="Slide Number Placeholder 5"/>
          <p:cNvSpPr>
            <a:spLocks noGrp="1"/>
          </p:cNvSpPr>
          <p:nvPr>
            <p:ph type="sldNum" sz="quarter" idx="12"/>
          </p:nvPr>
        </p:nvSpPr>
        <p:spPr/>
        <p:txBody>
          <a:bodyPr/>
          <a:lstStyle/>
          <a:p>
            <a:fld id="{745FCA8B-64D5-4E68-8E87-ACB5321CAB17}" type="slidenum">
              <a:rPr lang="en-US" smtClean="0"/>
              <a:pPr/>
              <a:t>‹#›</a:t>
            </a:fld>
            <a:endParaRPr lang="en-US"/>
          </a:p>
        </p:txBody>
      </p:sp>
    </p:spTree>
    <p:extLst>
      <p:ext uri="{BB962C8B-B14F-4D97-AF65-F5344CB8AC3E}">
        <p14:creationId xmlns:p14="http://schemas.microsoft.com/office/powerpoint/2010/main" val="3613864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April 2018</a:t>
            </a:r>
          </a:p>
        </p:txBody>
      </p:sp>
      <p:sp>
        <p:nvSpPr>
          <p:cNvPr id="5" name="Footer Placeholder 4"/>
          <p:cNvSpPr>
            <a:spLocks noGrp="1"/>
          </p:cNvSpPr>
          <p:nvPr>
            <p:ph type="ftr" sz="quarter" idx="11"/>
          </p:nvPr>
        </p:nvSpPr>
        <p:spPr/>
        <p:txBody>
          <a:bodyPr/>
          <a:lstStyle/>
          <a:p>
            <a:r>
              <a:rPr lang="en-US"/>
              <a:t>www.indialegalhelp.com</a:t>
            </a:r>
          </a:p>
        </p:txBody>
      </p:sp>
      <p:sp>
        <p:nvSpPr>
          <p:cNvPr id="6" name="Slide Number Placeholder 5"/>
          <p:cNvSpPr>
            <a:spLocks noGrp="1"/>
          </p:cNvSpPr>
          <p:nvPr>
            <p:ph type="sldNum" sz="quarter" idx="12"/>
          </p:nvPr>
        </p:nvSpPr>
        <p:spPr/>
        <p:txBody>
          <a:bodyPr/>
          <a:lstStyle/>
          <a:p>
            <a:fld id="{745FCA8B-64D5-4E68-8E87-ACB5321CAB17}" type="slidenum">
              <a:rPr lang="en-US" smtClean="0"/>
              <a:pPr/>
              <a:t>‹#›</a:t>
            </a:fld>
            <a:endParaRPr lang="en-US"/>
          </a:p>
        </p:txBody>
      </p:sp>
    </p:spTree>
    <p:extLst>
      <p:ext uri="{BB962C8B-B14F-4D97-AF65-F5344CB8AC3E}">
        <p14:creationId xmlns:p14="http://schemas.microsoft.com/office/powerpoint/2010/main" val="2815574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46404" y="758952"/>
            <a:ext cx="7063740" cy="4041648"/>
          </a:xfrm>
        </p:spPr>
        <p:txBody>
          <a:bodyPr anchor="b">
            <a:normAutofit/>
          </a:bodyPr>
          <a:lstStyle>
            <a:lvl1pPr>
              <a:lnSpc>
                <a:spcPct val="85000"/>
              </a:lnSpc>
              <a:defRPr sz="6600" b="0"/>
            </a:lvl1pPr>
          </a:lstStyle>
          <a:p>
            <a:r>
              <a:rPr lang="en-US"/>
              <a:t>Click to edit Master title style</a:t>
            </a:r>
            <a:endParaRPr lang="en-US" dirty="0"/>
          </a:p>
        </p:txBody>
      </p:sp>
      <p:sp>
        <p:nvSpPr>
          <p:cNvPr id="3" name="Text Placeholder 2"/>
          <p:cNvSpPr>
            <a:spLocks noGrp="1"/>
          </p:cNvSpPr>
          <p:nvPr>
            <p:ph type="body" idx="1"/>
          </p:nvPr>
        </p:nvSpPr>
        <p:spPr>
          <a:xfrm>
            <a:off x="946404" y="4800600"/>
            <a:ext cx="7063740" cy="1691640"/>
          </a:xfrm>
        </p:spPr>
        <p:txBody>
          <a:bodyPr anchor="t">
            <a:normAutofit/>
          </a:bodyPr>
          <a:lstStyle>
            <a:lvl1pPr marL="0" indent="0">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April 2018</a:t>
            </a:r>
          </a:p>
        </p:txBody>
      </p:sp>
      <p:sp>
        <p:nvSpPr>
          <p:cNvPr id="5" name="Footer Placeholder 4"/>
          <p:cNvSpPr>
            <a:spLocks noGrp="1"/>
          </p:cNvSpPr>
          <p:nvPr>
            <p:ph type="ftr" sz="quarter" idx="11"/>
          </p:nvPr>
        </p:nvSpPr>
        <p:spPr/>
        <p:txBody>
          <a:bodyPr/>
          <a:lstStyle/>
          <a:p>
            <a:r>
              <a:rPr lang="en-US"/>
              <a:t>www.indialegalhelp.com</a:t>
            </a:r>
          </a:p>
        </p:txBody>
      </p:sp>
      <p:sp>
        <p:nvSpPr>
          <p:cNvPr id="6" name="Slide Number Placeholder 5"/>
          <p:cNvSpPr>
            <a:spLocks noGrp="1"/>
          </p:cNvSpPr>
          <p:nvPr>
            <p:ph type="sldNum" sz="quarter" idx="12"/>
          </p:nvPr>
        </p:nvSpPr>
        <p:spPr/>
        <p:txBody>
          <a:bodyPr/>
          <a:lstStyle/>
          <a:p>
            <a:fld id="{745FCA8B-64D5-4E68-8E87-ACB5321CAB17}" type="slidenum">
              <a:rPr lang="en-US" smtClean="0"/>
              <a:pPr/>
              <a:t>‹#›</a:t>
            </a:fld>
            <a:endParaRPr lang="en-US"/>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77902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46404" y="1828801"/>
            <a:ext cx="336042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594860" y="1828801"/>
            <a:ext cx="336042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April 2018</a:t>
            </a:r>
          </a:p>
        </p:txBody>
      </p:sp>
      <p:sp>
        <p:nvSpPr>
          <p:cNvPr id="6" name="Footer Placeholder 5"/>
          <p:cNvSpPr>
            <a:spLocks noGrp="1"/>
          </p:cNvSpPr>
          <p:nvPr>
            <p:ph type="ftr" sz="quarter" idx="11"/>
          </p:nvPr>
        </p:nvSpPr>
        <p:spPr/>
        <p:txBody>
          <a:bodyPr/>
          <a:lstStyle/>
          <a:p>
            <a:r>
              <a:rPr lang="en-US"/>
              <a:t>www.indialegalhelp.com</a:t>
            </a:r>
          </a:p>
        </p:txBody>
      </p:sp>
      <p:sp>
        <p:nvSpPr>
          <p:cNvPr id="7" name="Slide Number Placeholder 6"/>
          <p:cNvSpPr>
            <a:spLocks noGrp="1"/>
          </p:cNvSpPr>
          <p:nvPr>
            <p:ph type="sldNum" sz="quarter" idx="12"/>
          </p:nvPr>
        </p:nvSpPr>
        <p:spPr/>
        <p:txBody>
          <a:bodyPr/>
          <a:lstStyle/>
          <a:p>
            <a:fld id="{745FCA8B-64D5-4E68-8E87-ACB5321CAB17}" type="slidenum">
              <a:rPr lang="en-US" smtClean="0"/>
              <a:pPr/>
              <a:t>‹#›</a:t>
            </a:fld>
            <a:endParaRPr lang="en-US"/>
          </a:p>
        </p:txBody>
      </p:sp>
    </p:spTree>
    <p:extLst>
      <p:ext uri="{BB962C8B-B14F-4D97-AF65-F5344CB8AC3E}">
        <p14:creationId xmlns:p14="http://schemas.microsoft.com/office/powerpoint/2010/main" val="2869924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946404" y="1717185"/>
            <a:ext cx="3360420" cy="731520"/>
          </a:xfrm>
        </p:spPr>
        <p:txBody>
          <a:bodyPr anchor="b">
            <a:normAutofit/>
          </a:bodyPr>
          <a:lstStyle>
            <a:lvl1pPr marL="0" indent="0">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46404" y="2507550"/>
            <a:ext cx="336042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0"/>
          <p:cNvSpPr>
            <a:spLocks noGrp="1"/>
          </p:cNvSpPr>
          <p:nvPr>
            <p:ph type="body" sz="quarter" idx="13"/>
          </p:nvPr>
        </p:nvSpPr>
        <p:spPr>
          <a:xfrm>
            <a:off x="4599432" y="1717185"/>
            <a:ext cx="3364992" cy="731520"/>
          </a:xfrm>
        </p:spPr>
        <p:txBody>
          <a:bodyPr anchor="b">
            <a:normAutofit/>
          </a:bodyPr>
          <a:lstStyle>
            <a:lvl1pPr marL="0" indent="0">
              <a:buFontTx/>
              <a:buNone/>
              <a:defRPr lang="en-US" sz="1800" b="0" kern="1200" spc="10" baseline="0" dirty="0">
                <a:solidFill>
                  <a:schemeClr val="tx2"/>
                </a:solidFill>
                <a:latin typeface="+mn-lt"/>
                <a:ea typeface="+mn-ea"/>
                <a:cs typeface="+mn-cs"/>
              </a:defRPr>
            </a:lvl1pPr>
          </a:lstStyle>
          <a:p>
            <a:pPr marL="0" lvl="0" indent="0" algn="l" defTabSz="914400" rtl="0" eaLnBrk="1" latinLnBrk="0" hangingPunct="1">
              <a:lnSpc>
                <a:spcPct val="95000"/>
              </a:lnSpc>
              <a:spcBef>
                <a:spcPts val="0"/>
              </a:spcBef>
              <a:spcAft>
                <a:spcPts val="200"/>
              </a:spcAft>
              <a:buClr>
                <a:schemeClr val="accent1"/>
              </a:buClr>
              <a:buSzPct val="80000"/>
              <a:buNone/>
            </a:pPr>
            <a:r>
              <a:rPr lang="en-US"/>
              <a:t>Click to edit Master text styles</a:t>
            </a:r>
          </a:p>
        </p:txBody>
      </p:sp>
      <p:sp>
        <p:nvSpPr>
          <p:cNvPr id="6" name="Content Placeholder 5"/>
          <p:cNvSpPr>
            <a:spLocks noGrp="1"/>
          </p:cNvSpPr>
          <p:nvPr>
            <p:ph sz="quarter" idx="4"/>
          </p:nvPr>
        </p:nvSpPr>
        <p:spPr>
          <a:xfrm>
            <a:off x="4594860" y="2507550"/>
            <a:ext cx="336042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April 2018</a:t>
            </a:r>
          </a:p>
        </p:txBody>
      </p:sp>
      <p:sp>
        <p:nvSpPr>
          <p:cNvPr id="8" name="Footer Placeholder 7"/>
          <p:cNvSpPr>
            <a:spLocks noGrp="1"/>
          </p:cNvSpPr>
          <p:nvPr>
            <p:ph type="ftr" sz="quarter" idx="11"/>
          </p:nvPr>
        </p:nvSpPr>
        <p:spPr/>
        <p:txBody>
          <a:bodyPr/>
          <a:lstStyle/>
          <a:p>
            <a:r>
              <a:rPr lang="en-US"/>
              <a:t>www.indialegalhelp.com</a:t>
            </a:r>
          </a:p>
        </p:txBody>
      </p:sp>
      <p:sp>
        <p:nvSpPr>
          <p:cNvPr id="9" name="Slide Number Placeholder 8"/>
          <p:cNvSpPr>
            <a:spLocks noGrp="1"/>
          </p:cNvSpPr>
          <p:nvPr>
            <p:ph type="sldNum" sz="quarter" idx="12"/>
          </p:nvPr>
        </p:nvSpPr>
        <p:spPr/>
        <p:txBody>
          <a:bodyPr/>
          <a:lstStyle/>
          <a:p>
            <a:fld id="{745FCA8B-64D5-4E68-8E87-ACB5321CAB17}" type="slidenum">
              <a:rPr lang="en-US" smtClean="0"/>
              <a:pPr/>
              <a:t>‹#›</a:t>
            </a:fld>
            <a:endParaRPr lang="en-US"/>
          </a:p>
        </p:txBody>
      </p:sp>
    </p:spTree>
    <p:extLst>
      <p:ext uri="{BB962C8B-B14F-4D97-AF65-F5344CB8AC3E}">
        <p14:creationId xmlns:p14="http://schemas.microsoft.com/office/powerpoint/2010/main" val="4159775203"/>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April 2018</a:t>
            </a:r>
          </a:p>
        </p:txBody>
      </p:sp>
      <p:sp>
        <p:nvSpPr>
          <p:cNvPr id="4" name="Footer Placeholder 3"/>
          <p:cNvSpPr>
            <a:spLocks noGrp="1"/>
          </p:cNvSpPr>
          <p:nvPr>
            <p:ph type="ftr" sz="quarter" idx="11"/>
          </p:nvPr>
        </p:nvSpPr>
        <p:spPr/>
        <p:txBody>
          <a:bodyPr/>
          <a:lstStyle/>
          <a:p>
            <a:r>
              <a:rPr lang="en-US"/>
              <a:t>www.indialegalhelp.com</a:t>
            </a:r>
          </a:p>
        </p:txBody>
      </p:sp>
      <p:sp>
        <p:nvSpPr>
          <p:cNvPr id="5" name="Slide Number Placeholder 4"/>
          <p:cNvSpPr>
            <a:spLocks noGrp="1"/>
          </p:cNvSpPr>
          <p:nvPr>
            <p:ph type="sldNum" sz="quarter" idx="12"/>
          </p:nvPr>
        </p:nvSpPr>
        <p:spPr/>
        <p:txBody>
          <a:bodyPr/>
          <a:lstStyle/>
          <a:p>
            <a:fld id="{745FCA8B-64D5-4E68-8E87-ACB5321CAB17}" type="slidenum">
              <a:rPr lang="en-US" smtClean="0"/>
              <a:pPr/>
              <a:t>‹#›</a:t>
            </a:fld>
            <a:endParaRPr lang="en-US"/>
          </a:p>
        </p:txBody>
      </p:sp>
    </p:spTree>
    <p:extLst>
      <p:ext uri="{BB962C8B-B14F-4D97-AF65-F5344CB8AC3E}">
        <p14:creationId xmlns:p14="http://schemas.microsoft.com/office/powerpoint/2010/main" val="1634605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April 2018</a:t>
            </a:r>
          </a:p>
        </p:txBody>
      </p:sp>
      <p:sp>
        <p:nvSpPr>
          <p:cNvPr id="3" name="Footer Placeholder 2"/>
          <p:cNvSpPr>
            <a:spLocks noGrp="1"/>
          </p:cNvSpPr>
          <p:nvPr>
            <p:ph type="ftr" sz="quarter" idx="11"/>
          </p:nvPr>
        </p:nvSpPr>
        <p:spPr/>
        <p:txBody>
          <a:bodyPr/>
          <a:lstStyle/>
          <a:p>
            <a:r>
              <a:rPr lang="en-US"/>
              <a:t>www.indialegalhelp.com</a:t>
            </a:r>
          </a:p>
        </p:txBody>
      </p:sp>
      <p:sp>
        <p:nvSpPr>
          <p:cNvPr id="4" name="Slide Number Placeholder 3"/>
          <p:cNvSpPr>
            <a:spLocks noGrp="1"/>
          </p:cNvSpPr>
          <p:nvPr>
            <p:ph type="sldNum" sz="quarter" idx="12"/>
          </p:nvPr>
        </p:nvSpPr>
        <p:spPr/>
        <p:txBody>
          <a:bodyPr/>
          <a:lstStyle/>
          <a:p>
            <a:fld id="{745FCA8B-64D5-4E68-8E87-ACB5321CAB17}" type="slidenum">
              <a:rPr lang="en-US" smtClean="0"/>
              <a:pPr/>
              <a:t>‹#›</a:t>
            </a:fld>
            <a:endParaRPr lang="en-US"/>
          </a:p>
        </p:txBody>
      </p:sp>
    </p:spTree>
    <p:extLst>
      <p:ext uri="{BB962C8B-B14F-4D97-AF65-F5344CB8AC3E}">
        <p14:creationId xmlns:p14="http://schemas.microsoft.com/office/powerpoint/2010/main" val="1891207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400300" cy="1600197"/>
          </a:xfrm>
        </p:spPr>
        <p:txBody>
          <a:bodyPr anchor="b">
            <a:normAutofit/>
          </a:bodyPr>
          <a:lstStyle>
            <a:lvl1pPr>
              <a:defRPr sz="2800" b="0" baseline="0"/>
            </a:lvl1pPr>
          </a:lstStyle>
          <a:p>
            <a:r>
              <a:rPr lang="en-US"/>
              <a:t>Click to edit Master title style</a:t>
            </a:r>
            <a:endParaRPr lang="en-US" dirty="0"/>
          </a:p>
        </p:txBody>
      </p:sp>
      <p:sp>
        <p:nvSpPr>
          <p:cNvPr id="3" name="Content Placeholder 2"/>
          <p:cNvSpPr>
            <a:spLocks noGrp="1"/>
          </p:cNvSpPr>
          <p:nvPr>
            <p:ph idx="1"/>
          </p:nvPr>
        </p:nvSpPr>
        <p:spPr>
          <a:xfrm>
            <a:off x="3378200" y="685800"/>
            <a:ext cx="4559300" cy="5486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0936" y="2099735"/>
            <a:ext cx="24003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April 2018</a:t>
            </a:r>
          </a:p>
        </p:txBody>
      </p:sp>
      <p:sp>
        <p:nvSpPr>
          <p:cNvPr id="6" name="Footer Placeholder 5"/>
          <p:cNvSpPr>
            <a:spLocks noGrp="1"/>
          </p:cNvSpPr>
          <p:nvPr>
            <p:ph type="ftr" sz="quarter" idx="11"/>
          </p:nvPr>
        </p:nvSpPr>
        <p:spPr/>
        <p:txBody>
          <a:bodyPr/>
          <a:lstStyle/>
          <a:p>
            <a:r>
              <a:rPr lang="en-US"/>
              <a:t>www.indialegalhelp.com</a:t>
            </a:r>
          </a:p>
        </p:txBody>
      </p:sp>
      <p:sp>
        <p:nvSpPr>
          <p:cNvPr id="7" name="Slide Number Placeholder 6"/>
          <p:cNvSpPr>
            <a:spLocks noGrp="1"/>
          </p:cNvSpPr>
          <p:nvPr>
            <p:ph type="sldNum" sz="quarter" idx="12"/>
          </p:nvPr>
        </p:nvSpPr>
        <p:spPr/>
        <p:txBody>
          <a:bodyPr/>
          <a:lstStyle/>
          <a:p>
            <a:fld id="{745FCA8B-64D5-4E68-8E87-ACB5321CAB17}" type="slidenum">
              <a:rPr lang="en-US" smtClean="0"/>
              <a:pPr/>
              <a:t>‹#›</a:t>
            </a:fld>
            <a:endParaRPr lang="en-US"/>
          </a:p>
        </p:txBody>
      </p:sp>
    </p:spTree>
    <p:extLst>
      <p:ext uri="{BB962C8B-B14F-4D97-AF65-F5344CB8AC3E}">
        <p14:creationId xmlns:p14="http://schemas.microsoft.com/office/powerpoint/2010/main" val="2871535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846963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5800" y="5257800"/>
            <a:ext cx="748665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846963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6108590"/>
            <a:ext cx="748665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April 2018</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5FCA8B-64D5-4E68-8E87-ACB5321CAB17}" type="slidenum">
              <a:rPr lang="en-US" smtClean="0"/>
              <a:pPr/>
              <a:t>‹#›</a:t>
            </a:fld>
            <a:endParaRPr lang="en-US"/>
          </a:p>
        </p:txBody>
      </p:sp>
    </p:spTree>
    <p:extLst>
      <p:ext uri="{BB962C8B-B14F-4D97-AF65-F5344CB8AC3E}">
        <p14:creationId xmlns:p14="http://schemas.microsoft.com/office/powerpoint/2010/main" val="2809839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8418195" y="0"/>
            <a:ext cx="73152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46404" y="365760"/>
            <a:ext cx="726948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46404" y="1828801"/>
            <a:ext cx="644652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7831456" y="1044178"/>
            <a:ext cx="1904999" cy="273844"/>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r>
              <a:rPr lang="en-US"/>
              <a:t>April 2018</a:t>
            </a:r>
          </a:p>
        </p:txBody>
      </p:sp>
      <p:sp>
        <p:nvSpPr>
          <p:cNvPr id="5" name="Footer Placeholder 4"/>
          <p:cNvSpPr>
            <a:spLocks noGrp="1"/>
          </p:cNvSpPr>
          <p:nvPr>
            <p:ph type="ftr" sz="quarter" idx="3"/>
          </p:nvPr>
        </p:nvSpPr>
        <p:spPr>
          <a:xfrm rot="16200000">
            <a:off x="6993255" y="4092178"/>
            <a:ext cx="3581400" cy="273844"/>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r>
              <a:rPr lang="en-US"/>
              <a:t>www.indialegalhelp.com</a:t>
            </a:r>
          </a:p>
        </p:txBody>
      </p:sp>
      <p:sp>
        <p:nvSpPr>
          <p:cNvPr id="6" name="Slide Number Placeholder 5"/>
          <p:cNvSpPr>
            <a:spLocks noGrp="1"/>
          </p:cNvSpPr>
          <p:nvPr>
            <p:ph type="sldNum" sz="quarter" idx="4"/>
          </p:nvPr>
        </p:nvSpPr>
        <p:spPr>
          <a:xfrm>
            <a:off x="8441055" y="6172201"/>
            <a:ext cx="685800" cy="593725"/>
          </a:xfrm>
          <a:prstGeom prst="rect">
            <a:avLst/>
          </a:prstGeom>
        </p:spPr>
        <p:txBody>
          <a:bodyPr vert="horz" lIns="27432" tIns="45720" rIns="27432" bIns="45720" rtlCol="0" anchor="ctr">
            <a:normAutofit/>
          </a:bodyPr>
          <a:lstStyle>
            <a:lvl1pPr algn="ctr">
              <a:defRPr sz="3200">
                <a:solidFill>
                  <a:schemeClr val="tx2">
                    <a:lumMod val="60000"/>
                    <a:lumOff val="40000"/>
                  </a:schemeClr>
                </a:solidFill>
              </a:defRPr>
            </a:lvl1pPr>
          </a:lstStyle>
          <a:p>
            <a:fld id="{745FCA8B-64D5-4E68-8E87-ACB5321CAB17}" type="slidenum">
              <a:rPr lang="en-US" smtClean="0"/>
              <a:pPr/>
              <a:t>‹#›</a:t>
            </a:fld>
            <a:endParaRPr lang="en-US"/>
          </a:p>
        </p:txBody>
      </p:sp>
    </p:spTree>
    <p:extLst>
      <p:ext uri="{BB962C8B-B14F-4D97-AF65-F5344CB8AC3E}">
        <p14:creationId xmlns:p14="http://schemas.microsoft.com/office/powerpoint/2010/main" val="322600431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l" defTabSz="914400" rtl="0" eaLnBrk="1" latinLnBrk="0" hangingPunct="1">
        <a:lnSpc>
          <a:spcPct val="90000"/>
        </a:lnSpc>
        <a:spcBef>
          <a:spcPct val="0"/>
        </a:spcBef>
        <a:buNone/>
        <a:defRPr sz="40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jhsconsulting.i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143000"/>
            <a:ext cx="7927848" cy="1447800"/>
          </a:xfrm>
        </p:spPr>
        <p:txBody>
          <a:bodyPr>
            <a:normAutofit/>
          </a:bodyPr>
          <a:lstStyle/>
          <a:p>
            <a:r>
              <a:rPr lang="en-IN" sz="3600" dirty="0">
                <a:solidFill>
                  <a:schemeClr val="tx2"/>
                </a:solidFill>
                <a:latin typeface="Arial" pitchFamily="34" charset="0"/>
                <a:cs typeface="Arial" pitchFamily="34" charset="0"/>
              </a:rPr>
              <a:t>Drafting of Will </a:t>
            </a:r>
            <a:br>
              <a:rPr lang="en-IN" sz="3600" dirty="0">
                <a:solidFill>
                  <a:schemeClr val="tx2"/>
                </a:solidFill>
                <a:latin typeface="Arial" pitchFamily="34" charset="0"/>
                <a:cs typeface="Arial" pitchFamily="34" charset="0"/>
              </a:rPr>
            </a:br>
            <a:r>
              <a:rPr lang="en-IN" sz="3600" dirty="0">
                <a:solidFill>
                  <a:schemeClr val="tx2"/>
                </a:solidFill>
                <a:latin typeface="Arial" pitchFamily="34" charset="0"/>
                <a:cs typeface="Arial" pitchFamily="34" charset="0"/>
              </a:rPr>
              <a:t>and Succession of Property</a:t>
            </a:r>
            <a:br>
              <a:rPr lang="en-US" sz="2400" dirty="0">
                <a:solidFill>
                  <a:schemeClr val="tx2"/>
                </a:solidFill>
                <a:latin typeface="Arial" pitchFamily="34" charset="0"/>
                <a:cs typeface="Arial" pitchFamily="34" charset="0"/>
              </a:rPr>
            </a:br>
            <a:endParaRPr lang="en-US" sz="2400" b="1" dirty="0">
              <a:solidFill>
                <a:schemeClr val="tx2"/>
              </a:solidFill>
              <a:latin typeface="Arial" pitchFamily="34" charset="0"/>
              <a:cs typeface="Arial" pitchFamily="34" charset="0"/>
            </a:endParaRPr>
          </a:p>
        </p:txBody>
      </p:sp>
      <p:sp>
        <p:nvSpPr>
          <p:cNvPr id="3" name="Subtitle 2"/>
          <p:cNvSpPr>
            <a:spLocks noGrp="1"/>
          </p:cNvSpPr>
          <p:nvPr>
            <p:ph type="subTitle" idx="1"/>
          </p:nvPr>
        </p:nvSpPr>
        <p:spPr>
          <a:xfrm>
            <a:off x="685800" y="2816296"/>
            <a:ext cx="2286000" cy="1066800"/>
          </a:xfrm>
        </p:spPr>
        <p:txBody>
          <a:bodyPr>
            <a:normAutofit/>
          </a:bodyPr>
          <a:lstStyle/>
          <a:p>
            <a:r>
              <a:rPr lang="en-US" sz="1600" dirty="0">
                <a:latin typeface="Arial" pitchFamily="34" charset="0"/>
                <a:cs typeface="Arial" pitchFamily="34" charset="0"/>
              </a:rPr>
              <a:t>CA Farhad G Wadia</a:t>
            </a:r>
          </a:p>
          <a:p>
            <a:r>
              <a:rPr lang="en-US" dirty="0">
                <a:latin typeface="Arial" pitchFamily="34" charset="0"/>
                <a:cs typeface="Arial" pitchFamily="34" charset="0"/>
              </a:rPr>
              <a:t>JHS Consulting</a:t>
            </a:r>
          </a:p>
          <a:p>
            <a:endParaRPr lang="en-US" sz="1600" dirty="0">
              <a:solidFill>
                <a:schemeClr val="tx1"/>
              </a:solidFill>
              <a:latin typeface="Arial" pitchFamily="34" charset="0"/>
              <a:cs typeface="Arial" pitchFamily="34" charset="0"/>
            </a:endParaRPr>
          </a:p>
        </p:txBody>
      </p:sp>
      <p:sp>
        <p:nvSpPr>
          <p:cNvPr id="5" name="Rectangle 4"/>
          <p:cNvSpPr/>
          <p:nvPr/>
        </p:nvSpPr>
        <p:spPr>
          <a:xfrm>
            <a:off x="457200" y="6242193"/>
            <a:ext cx="7772400" cy="553998"/>
          </a:xfrm>
          <a:prstGeom prst="rect">
            <a:avLst/>
          </a:prstGeom>
        </p:spPr>
        <p:txBody>
          <a:bodyPr wrap="square">
            <a:spAutoFit/>
          </a:bodyPr>
          <a:lstStyle/>
          <a:p>
            <a:pPr>
              <a:spcBef>
                <a:spcPts val="600"/>
              </a:spcBef>
              <a:spcAft>
                <a:spcPts val="600"/>
              </a:spcAft>
            </a:pPr>
            <a:r>
              <a:rPr lang="en-US" sz="1000" dirty="0">
                <a:solidFill>
                  <a:prstClr val="white">
                    <a:lumMod val="75000"/>
                  </a:prstClr>
                </a:solidFill>
                <a:latin typeface="Arial" pitchFamily="34" charset="0"/>
                <a:cs typeface="Arial" pitchFamily="34" charset="0"/>
              </a:rPr>
              <a:t> </a:t>
            </a:r>
            <a:r>
              <a:rPr lang="en-US" sz="1000" dirty="0">
                <a:latin typeface="Arial" pitchFamily="34" charset="0"/>
                <a:cs typeface="Arial" pitchFamily="34" charset="0"/>
                <a:hlinkClick r:id="rId3"/>
              </a:rPr>
              <a:t>www.jhsconsulting.in</a:t>
            </a:r>
            <a:r>
              <a:rPr lang="en-US" sz="1000" dirty="0">
                <a:solidFill>
                  <a:prstClr val="white">
                    <a:lumMod val="75000"/>
                  </a:prstClr>
                </a:solidFill>
                <a:latin typeface="Arial" pitchFamily="34" charset="0"/>
                <a:cs typeface="Arial" pitchFamily="34" charset="0"/>
              </a:rPr>
              <a:t>. farhad.wadia@jhsconsulting.in</a:t>
            </a:r>
          </a:p>
          <a:p>
            <a:pPr lvl="0">
              <a:spcBef>
                <a:spcPts val="600"/>
              </a:spcBef>
              <a:spcAft>
                <a:spcPts val="600"/>
              </a:spcAft>
            </a:pPr>
            <a:r>
              <a:rPr lang="en-US" sz="1000" dirty="0">
                <a:solidFill>
                  <a:prstClr val="white">
                    <a:lumMod val="75000"/>
                  </a:prstClr>
                </a:solidFill>
                <a:latin typeface="Arial" pitchFamily="34" charset="0"/>
                <a:cs typeface="Arial" pitchFamily="34" charset="0"/>
              </a:rPr>
              <a:t>This Presentation is for private circulation and not for publication or circulation.</a:t>
            </a:r>
          </a:p>
        </p:txBody>
      </p:sp>
      <p:pic>
        <p:nvPicPr>
          <p:cNvPr id="6" name="Picture 5">
            <a:extLst>
              <a:ext uri="{FF2B5EF4-FFF2-40B4-BE49-F238E27FC236}">
                <a16:creationId xmlns:a16="http://schemas.microsoft.com/office/drawing/2014/main" id="{EBBA6BA0-6869-4D15-B05C-A484732ADCC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05400" y="5348659"/>
            <a:ext cx="3926164" cy="117053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latin typeface="Arial" pitchFamily="34" charset="0"/>
                <a:cs typeface="Arial" pitchFamily="34" charset="0"/>
              </a:rPr>
              <a:t>5.	Procedural Requirements	</a:t>
            </a: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10</a:t>
            </a:fld>
            <a:endParaRPr lang="en-US" dirty="0">
              <a:latin typeface="Times New Roman" pitchFamily="18" charset="0"/>
              <a:cs typeface="Times New Roman" pitchFamily="18" charset="0"/>
            </a:endParaRPr>
          </a:p>
        </p:txBody>
      </p:sp>
      <p:sp>
        <p:nvSpPr>
          <p:cNvPr id="7" name="Date Placeholder 3">
            <a:extLst>
              <a:ext uri="{FF2B5EF4-FFF2-40B4-BE49-F238E27FC236}">
                <a16:creationId xmlns:a16="http://schemas.microsoft.com/office/drawing/2014/main" id="{798E6363-EA00-4D45-B5AA-E9FC89FE3FFF}"/>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8" name="Footer Placeholder 4">
            <a:extLst>
              <a:ext uri="{FF2B5EF4-FFF2-40B4-BE49-F238E27FC236}">
                <a16:creationId xmlns:a16="http://schemas.microsoft.com/office/drawing/2014/main" id="{3995742F-8AF2-4E84-B220-1E09C39FDA43}"/>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pic>
        <p:nvPicPr>
          <p:cNvPr id="1026" name="Picture 2"/>
          <p:cNvPicPr>
            <a:picLocks noChangeAspect="1" noChangeArrowheads="1"/>
          </p:cNvPicPr>
          <p:nvPr/>
        </p:nvPicPr>
        <p:blipFill>
          <a:blip r:embed="rId2"/>
          <a:srcRect/>
          <a:stretch>
            <a:fillRect/>
          </a:stretch>
        </p:blipFill>
        <p:spPr bwMode="auto">
          <a:xfrm>
            <a:off x="762000" y="2286000"/>
            <a:ext cx="7629525" cy="405765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lstStyle/>
          <a:p>
            <a:r>
              <a:rPr lang="en-US" sz="2800" b="1" dirty="0">
                <a:latin typeface="Arial" pitchFamily="34" charset="0"/>
                <a:cs typeface="Arial" pitchFamily="34" charset="0"/>
              </a:rPr>
              <a:t>5.	Procedural Requirements </a:t>
            </a:r>
            <a:r>
              <a:rPr lang="en-US" sz="1800" b="1" dirty="0">
                <a:latin typeface="Arial" pitchFamily="34" charset="0"/>
                <a:cs typeface="Arial" pitchFamily="34" charset="0"/>
              </a:rPr>
              <a:t>(Continued)</a:t>
            </a:r>
            <a:endParaRPr lang="en-US" sz="2000" b="1" dirty="0">
              <a:latin typeface="Arial" pitchFamily="34" charset="0"/>
              <a:cs typeface="Arial" pitchFamily="34" charset="0"/>
            </a:endParaRPr>
          </a:p>
        </p:txBody>
      </p:sp>
      <p:sp>
        <p:nvSpPr>
          <p:cNvPr id="9" name="Content Placeholder 2"/>
          <p:cNvSpPr>
            <a:spLocks noGrp="1"/>
          </p:cNvSpPr>
          <p:nvPr>
            <p:ph idx="1"/>
          </p:nvPr>
        </p:nvSpPr>
        <p:spPr>
          <a:xfrm>
            <a:off x="457200" y="2133600"/>
            <a:ext cx="7848600" cy="4343400"/>
          </a:xfrm>
        </p:spPr>
        <p:txBody>
          <a:bodyPr>
            <a:noAutofit/>
          </a:bodyPr>
          <a:lstStyle/>
          <a:p>
            <a:pPr algn="just">
              <a:lnSpc>
                <a:spcPct val="110000"/>
              </a:lnSpc>
              <a:spcBef>
                <a:spcPts val="1200"/>
              </a:spcBef>
              <a:spcAft>
                <a:spcPts val="1200"/>
              </a:spcAft>
            </a:pPr>
            <a:r>
              <a:rPr lang="en-IN" sz="2000" dirty="0">
                <a:latin typeface="Arial" panose="020B0604020202020204" pitchFamily="34" charset="0"/>
                <a:cs typeface="Arial" panose="020B0604020202020204" pitchFamily="34" charset="0"/>
              </a:rPr>
              <a:t>Must be in writing.</a:t>
            </a:r>
          </a:p>
          <a:p>
            <a:pPr algn="just">
              <a:lnSpc>
                <a:spcPct val="110000"/>
              </a:lnSpc>
              <a:spcBef>
                <a:spcPts val="1200"/>
              </a:spcBef>
              <a:spcAft>
                <a:spcPts val="1200"/>
              </a:spcAft>
            </a:pPr>
            <a:r>
              <a:rPr lang="en-IN" sz="2000" dirty="0">
                <a:latin typeface="Arial" panose="020B0604020202020204" pitchFamily="34" charset="0"/>
                <a:cs typeface="Arial" panose="020B0604020202020204" pitchFamily="34" charset="0"/>
              </a:rPr>
              <a:t>Signed by testator in the presence of witnesses.</a:t>
            </a:r>
          </a:p>
          <a:p>
            <a:pPr algn="just">
              <a:lnSpc>
                <a:spcPct val="110000"/>
              </a:lnSpc>
              <a:spcBef>
                <a:spcPts val="1200"/>
              </a:spcBef>
              <a:spcAft>
                <a:spcPts val="1200"/>
              </a:spcAft>
            </a:pPr>
            <a:r>
              <a:rPr lang="en-IN" sz="2000" dirty="0">
                <a:latin typeface="Arial" panose="020B0604020202020204" pitchFamily="34" charset="0"/>
                <a:cs typeface="Arial" panose="020B0604020202020204" pitchFamily="34" charset="0"/>
              </a:rPr>
              <a:t>Signed by the witnesses in the presence of testator.</a:t>
            </a:r>
          </a:p>
          <a:p>
            <a:pPr algn="just">
              <a:lnSpc>
                <a:spcPct val="110000"/>
              </a:lnSpc>
              <a:spcBef>
                <a:spcPts val="1200"/>
              </a:spcBef>
              <a:spcAft>
                <a:spcPts val="1200"/>
              </a:spcAft>
            </a:pPr>
            <a:r>
              <a:rPr lang="en-IN" sz="2000" dirty="0">
                <a:latin typeface="Arial" panose="020B0604020202020204" pitchFamily="34" charset="0"/>
                <a:cs typeface="Arial" panose="020B0604020202020204" pitchFamily="34" charset="0"/>
              </a:rPr>
              <a:t>Attesting witnesses must sign in capacity of witnesses.</a:t>
            </a:r>
          </a:p>
          <a:p>
            <a:pPr algn="just">
              <a:lnSpc>
                <a:spcPct val="110000"/>
              </a:lnSpc>
              <a:spcBef>
                <a:spcPts val="1200"/>
              </a:spcBef>
              <a:spcAft>
                <a:spcPts val="1200"/>
              </a:spcAft>
            </a:pPr>
            <a:r>
              <a:rPr lang="en-IN" sz="2000" dirty="0">
                <a:latin typeface="Arial" panose="020B0604020202020204" pitchFamily="34" charset="0"/>
                <a:cs typeface="Arial" panose="020B0604020202020204" pitchFamily="34" charset="0"/>
              </a:rPr>
              <a:t>A personal acknowledgment by the testator of witnesses.</a:t>
            </a:r>
          </a:p>
          <a:p>
            <a:pPr algn="just">
              <a:lnSpc>
                <a:spcPct val="110000"/>
              </a:lnSpc>
              <a:spcBef>
                <a:spcPts val="1200"/>
              </a:spcBef>
              <a:spcAft>
                <a:spcPts val="1200"/>
              </a:spcAft>
            </a:pPr>
            <a:r>
              <a:rPr lang="en-IN" sz="2000" dirty="0">
                <a:latin typeface="Arial" panose="020B0604020202020204" pitchFamily="34" charset="0"/>
                <a:cs typeface="Arial" panose="020B0604020202020204" pitchFamily="34" charset="0"/>
              </a:rPr>
              <a:t>Advised that each page be signed by the testator as well as the witnesses.</a:t>
            </a:r>
          </a:p>
          <a:p>
            <a:pPr algn="just">
              <a:lnSpc>
                <a:spcPct val="110000"/>
              </a:lnSpc>
              <a:spcBef>
                <a:spcPts val="1200"/>
              </a:spcBef>
              <a:spcAft>
                <a:spcPts val="1200"/>
              </a:spcAft>
            </a:pPr>
            <a:endParaRPr lang="en-IN" sz="2000" dirty="0">
              <a:latin typeface="Arial" panose="020B0604020202020204" pitchFamily="34" charset="0"/>
              <a:cs typeface="Arial" panose="020B0604020202020204" pitchFamily="34" charset="0"/>
            </a:endParaRPr>
          </a:p>
          <a:p>
            <a:pPr algn="just">
              <a:lnSpc>
                <a:spcPct val="110000"/>
              </a:lnSpc>
              <a:spcBef>
                <a:spcPts val="600"/>
              </a:spcBef>
            </a:pPr>
            <a:endParaRPr lang="en-IN"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11</a:t>
            </a:fld>
            <a:endParaRPr lang="en-US" dirty="0">
              <a:latin typeface="Times New Roman" pitchFamily="18" charset="0"/>
              <a:cs typeface="Times New Roman" pitchFamily="18" charset="0"/>
            </a:endParaRPr>
          </a:p>
        </p:txBody>
      </p:sp>
      <p:sp>
        <p:nvSpPr>
          <p:cNvPr id="8" name="Date Placeholder 3">
            <a:extLst>
              <a:ext uri="{FF2B5EF4-FFF2-40B4-BE49-F238E27FC236}">
                <a16:creationId xmlns:a16="http://schemas.microsoft.com/office/drawing/2014/main" id="{5D1CD332-4FF9-4052-9C01-0F866ABDE0EB}"/>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10" name="Footer Placeholder 4">
            <a:extLst>
              <a:ext uri="{FF2B5EF4-FFF2-40B4-BE49-F238E27FC236}">
                <a16:creationId xmlns:a16="http://schemas.microsoft.com/office/drawing/2014/main" id="{2A43C734-775D-4F1D-B0A5-B67A306BDA49}"/>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lstStyle/>
          <a:p>
            <a:r>
              <a:rPr lang="en-US" sz="2800" b="1" dirty="0">
                <a:latin typeface="Arial" pitchFamily="34" charset="0"/>
                <a:cs typeface="Arial" pitchFamily="34" charset="0"/>
              </a:rPr>
              <a:t>5.	Procedural Requirements </a:t>
            </a:r>
            <a:r>
              <a:rPr lang="en-US" sz="1800" b="1" dirty="0">
                <a:latin typeface="Arial" pitchFamily="34" charset="0"/>
                <a:cs typeface="Arial" pitchFamily="34" charset="0"/>
              </a:rPr>
              <a:t>(Continued)</a:t>
            </a:r>
            <a:endParaRPr lang="en-US" sz="2000" b="1" dirty="0">
              <a:latin typeface="Arial" pitchFamily="34" charset="0"/>
              <a:cs typeface="Arial" pitchFamily="34" charset="0"/>
            </a:endParaRPr>
          </a:p>
        </p:txBody>
      </p:sp>
      <p:sp>
        <p:nvSpPr>
          <p:cNvPr id="9" name="Content Placeholder 2"/>
          <p:cNvSpPr>
            <a:spLocks noGrp="1"/>
          </p:cNvSpPr>
          <p:nvPr>
            <p:ph idx="1"/>
          </p:nvPr>
        </p:nvSpPr>
        <p:spPr>
          <a:xfrm>
            <a:off x="457200" y="2133600"/>
            <a:ext cx="7848600" cy="4343400"/>
          </a:xfrm>
        </p:spPr>
        <p:txBody>
          <a:bodyPr>
            <a:noAutofit/>
          </a:bodyPr>
          <a:lstStyle/>
          <a:p>
            <a:pPr algn="just">
              <a:lnSpc>
                <a:spcPct val="110000"/>
              </a:lnSpc>
              <a:spcBef>
                <a:spcPts val="1200"/>
              </a:spcBef>
              <a:spcAft>
                <a:spcPts val="600"/>
              </a:spcAft>
            </a:pPr>
            <a:r>
              <a:rPr lang="en-US" sz="2000" dirty="0">
                <a:latin typeface="Arial" panose="020B0604020202020204" pitchFamily="34" charset="0"/>
                <a:cs typeface="Arial" panose="020B0604020202020204" pitchFamily="34" charset="0"/>
              </a:rPr>
              <a:t>Any overwriting in Will must be signed by testator as well as witnesses.</a:t>
            </a:r>
          </a:p>
          <a:p>
            <a:pPr algn="just">
              <a:lnSpc>
                <a:spcPct val="110000"/>
              </a:lnSpc>
              <a:spcBef>
                <a:spcPts val="1200"/>
              </a:spcBef>
              <a:spcAft>
                <a:spcPts val="600"/>
              </a:spcAft>
            </a:pPr>
            <a:r>
              <a:rPr lang="en-IN" sz="2000" dirty="0">
                <a:latin typeface="Arial" panose="020B0604020202020204" pitchFamily="34" charset="0"/>
                <a:cs typeface="Arial" panose="020B0604020202020204" pitchFamily="34" charset="0"/>
              </a:rPr>
              <a:t>Safekeeping of the Will – Multiple copies advised kept with different persons (beneficiaries) .</a:t>
            </a:r>
          </a:p>
          <a:p>
            <a:pPr algn="just">
              <a:lnSpc>
                <a:spcPct val="110000"/>
              </a:lnSpc>
              <a:spcBef>
                <a:spcPts val="1200"/>
              </a:spcBef>
              <a:spcAft>
                <a:spcPts val="600"/>
              </a:spcAft>
            </a:pPr>
            <a:r>
              <a:rPr lang="en-IN" sz="2000" dirty="0">
                <a:latin typeface="Arial" panose="020B0604020202020204" pitchFamily="34" charset="0"/>
                <a:cs typeface="Arial" panose="020B0604020202020204" pitchFamily="34" charset="0"/>
              </a:rPr>
              <a:t>Registration – Optional. Recommended when Will is not being disclosed to legatees. Registration prevents keeper of Will from committing forgery.</a:t>
            </a:r>
          </a:p>
          <a:p>
            <a:pPr algn="just">
              <a:lnSpc>
                <a:spcPct val="110000"/>
              </a:lnSpc>
              <a:spcBef>
                <a:spcPts val="1200"/>
              </a:spcBef>
              <a:spcAft>
                <a:spcPts val="600"/>
              </a:spcAft>
            </a:pPr>
            <a:r>
              <a:rPr lang="en-IN" sz="2000" dirty="0">
                <a:latin typeface="Arial" panose="020B0604020202020204" pitchFamily="34" charset="0"/>
                <a:cs typeface="Arial" panose="020B0604020202020204" pitchFamily="34" charset="0"/>
              </a:rPr>
              <a:t>Fraud or coercion makes a Will null and void.</a:t>
            </a:r>
          </a:p>
          <a:p>
            <a:pPr algn="just">
              <a:lnSpc>
                <a:spcPct val="110000"/>
              </a:lnSpc>
              <a:spcBef>
                <a:spcPts val="1200"/>
              </a:spcBef>
              <a:spcAft>
                <a:spcPts val="600"/>
              </a:spcAft>
            </a:pPr>
            <a:r>
              <a:rPr lang="en-IN" sz="2000" dirty="0">
                <a:latin typeface="Arial" panose="020B0604020202020204" pitchFamily="34" charset="0"/>
                <a:cs typeface="Arial" panose="020B0604020202020204" pitchFamily="34" charset="0"/>
              </a:rPr>
              <a:t>Flattery or taking care of testator does not affect the Will’s legal status.</a:t>
            </a:r>
          </a:p>
          <a:p>
            <a:pPr algn="just">
              <a:lnSpc>
                <a:spcPct val="110000"/>
              </a:lnSpc>
              <a:spcBef>
                <a:spcPts val="1200"/>
              </a:spcBef>
              <a:spcAft>
                <a:spcPts val="1200"/>
              </a:spcAft>
            </a:pPr>
            <a:endParaRPr lang="en-IN" sz="2000" dirty="0">
              <a:latin typeface="Arial" panose="020B0604020202020204" pitchFamily="34" charset="0"/>
              <a:cs typeface="Arial" panose="020B0604020202020204" pitchFamily="34" charset="0"/>
            </a:endParaRPr>
          </a:p>
          <a:p>
            <a:pPr algn="just">
              <a:lnSpc>
                <a:spcPct val="110000"/>
              </a:lnSpc>
              <a:spcBef>
                <a:spcPts val="600"/>
              </a:spcBef>
            </a:pPr>
            <a:endParaRPr lang="en-IN"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12</a:t>
            </a:fld>
            <a:endParaRPr lang="en-US" dirty="0">
              <a:latin typeface="Times New Roman" pitchFamily="18" charset="0"/>
              <a:cs typeface="Times New Roman" pitchFamily="18" charset="0"/>
            </a:endParaRPr>
          </a:p>
        </p:txBody>
      </p:sp>
      <p:sp>
        <p:nvSpPr>
          <p:cNvPr id="8" name="Date Placeholder 3">
            <a:extLst>
              <a:ext uri="{FF2B5EF4-FFF2-40B4-BE49-F238E27FC236}">
                <a16:creationId xmlns:a16="http://schemas.microsoft.com/office/drawing/2014/main" id="{2B6CBD0E-EF62-466D-A69D-997C161A4845}"/>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10" name="Footer Placeholder 4">
            <a:extLst>
              <a:ext uri="{FF2B5EF4-FFF2-40B4-BE49-F238E27FC236}">
                <a16:creationId xmlns:a16="http://schemas.microsoft.com/office/drawing/2014/main" id="{AADBEAD8-B777-400D-A9E8-CA573176CA04}"/>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704088"/>
          </a:xfrm>
        </p:spPr>
        <p:txBody>
          <a:bodyPr>
            <a:normAutofit/>
          </a:bodyPr>
          <a:lstStyle/>
          <a:p>
            <a:r>
              <a:rPr lang="en-US" sz="2800" b="1" dirty="0">
                <a:latin typeface="Arial" pitchFamily="34" charset="0"/>
                <a:cs typeface="Arial" pitchFamily="34" charset="0"/>
              </a:rPr>
              <a:t>6.	Witnesses to Will</a:t>
            </a:r>
          </a:p>
        </p:txBody>
      </p:sp>
      <p:sp>
        <p:nvSpPr>
          <p:cNvPr id="7" name="Content Placeholder 6"/>
          <p:cNvSpPr>
            <a:spLocks noGrp="1"/>
          </p:cNvSpPr>
          <p:nvPr>
            <p:ph idx="1"/>
          </p:nvPr>
        </p:nvSpPr>
        <p:spPr/>
        <p:txBody>
          <a:bodyPr>
            <a:normAutofit fontScale="92500"/>
          </a:bodyPr>
          <a:lstStyle/>
          <a:p>
            <a:pPr algn="just">
              <a:lnSpc>
                <a:spcPct val="110000"/>
              </a:lnSpc>
              <a:spcBef>
                <a:spcPts val="1200"/>
              </a:spcBef>
              <a:spcAft>
                <a:spcPts val="1200"/>
              </a:spcAft>
            </a:pPr>
            <a:r>
              <a:rPr lang="en-US" sz="2000" dirty="0">
                <a:latin typeface="Arial" panose="020B0604020202020204" pitchFamily="34" charset="0"/>
                <a:cs typeface="Arial" panose="020B0604020202020204" pitchFamily="34" charset="0"/>
              </a:rPr>
              <a:t>Beneficiary can be a witness. But strongly advise against it.</a:t>
            </a:r>
          </a:p>
          <a:p>
            <a:pPr algn="just">
              <a:lnSpc>
                <a:spcPct val="110000"/>
              </a:lnSpc>
              <a:spcBef>
                <a:spcPts val="1200"/>
              </a:spcBef>
              <a:spcAft>
                <a:spcPts val="1200"/>
              </a:spcAft>
            </a:pPr>
            <a:r>
              <a:rPr lang="en-US" sz="2000" dirty="0">
                <a:latin typeface="Arial" panose="020B0604020202020204" pitchFamily="34" charset="0"/>
                <a:cs typeface="Arial" panose="020B0604020202020204" pitchFamily="34" charset="0"/>
              </a:rPr>
              <a:t>Witness must NOT be of doubtful integrity or character.</a:t>
            </a:r>
          </a:p>
          <a:p>
            <a:pPr algn="just">
              <a:lnSpc>
                <a:spcPct val="110000"/>
              </a:lnSpc>
              <a:spcBef>
                <a:spcPts val="1200"/>
              </a:spcBef>
              <a:spcAft>
                <a:spcPts val="1200"/>
              </a:spcAft>
            </a:pPr>
            <a:r>
              <a:rPr lang="en-US" sz="2000" dirty="0">
                <a:latin typeface="Arial" panose="020B0604020202020204" pitchFamily="34" charset="0"/>
                <a:cs typeface="Arial" panose="020B0604020202020204" pitchFamily="34" charset="0"/>
              </a:rPr>
              <a:t>Witness should preferably be literate and be able to stand cross-examination by aggressive lawyers.</a:t>
            </a:r>
          </a:p>
          <a:p>
            <a:pPr algn="just">
              <a:lnSpc>
                <a:spcPct val="110000"/>
              </a:lnSpc>
              <a:spcBef>
                <a:spcPts val="1200"/>
              </a:spcBef>
              <a:spcAft>
                <a:spcPts val="1200"/>
              </a:spcAft>
            </a:pPr>
            <a:r>
              <a:rPr lang="en-US" sz="2000" dirty="0">
                <a:latin typeface="Arial" panose="020B0604020202020204" pitchFamily="34" charset="0"/>
                <a:cs typeface="Arial" panose="020B0604020202020204" pitchFamily="34" charset="0"/>
              </a:rPr>
              <a:t>Person named as executor can be witness. But advised that it be avoided.</a:t>
            </a:r>
          </a:p>
          <a:p>
            <a:pPr algn="just">
              <a:lnSpc>
                <a:spcPct val="110000"/>
              </a:lnSpc>
              <a:spcBef>
                <a:spcPts val="1200"/>
              </a:spcBef>
              <a:spcAft>
                <a:spcPts val="1200"/>
              </a:spcAft>
            </a:pPr>
            <a:r>
              <a:rPr lang="en-US" sz="2000" dirty="0">
                <a:latin typeface="Arial" panose="020B0604020202020204" pitchFamily="34" charset="0"/>
                <a:cs typeface="Arial" panose="020B0604020202020204" pitchFamily="34" charset="0"/>
              </a:rPr>
              <a:t>A corrupt witness can undo a Will after the death of testator.</a:t>
            </a:r>
          </a:p>
          <a:p>
            <a:pPr algn="just">
              <a:lnSpc>
                <a:spcPct val="110000"/>
              </a:lnSpc>
              <a:spcBef>
                <a:spcPts val="1200"/>
              </a:spcBef>
              <a:spcAft>
                <a:spcPts val="1200"/>
              </a:spcAft>
            </a:pPr>
            <a:endParaRPr lang="en-US"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13</a:t>
            </a:fld>
            <a:endParaRPr lang="en-US" dirty="0">
              <a:latin typeface="Times New Roman" pitchFamily="18" charset="0"/>
              <a:cs typeface="Times New Roman" pitchFamily="18" charset="0"/>
            </a:endParaRPr>
          </a:p>
        </p:txBody>
      </p:sp>
      <p:sp>
        <p:nvSpPr>
          <p:cNvPr id="8" name="Date Placeholder 3">
            <a:extLst>
              <a:ext uri="{FF2B5EF4-FFF2-40B4-BE49-F238E27FC236}">
                <a16:creationId xmlns:a16="http://schemas.microsoft.com/office/drawing/2014/main" id="{21178402-A2BD-453F-9E2D-5ADE9086406D}"/>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9" name="Footer Placeholder 4">
            <a:extLst>
              <a:ext uri="{FF2B5EF4-FFF2-40B4-BE49-F238E27FC236}">
                <a16:creationId xmlns:a16="http://schemas.microsoft.com/office/drawing/2014/main" id="{76CF2F11-6FD5-4721-87E2-6F2BD1A4873E}"/>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Tree>
    <p:extLst>
      <p:ext uri="{BB962C8B-B14F-4D97-AF65-F5344CB8AC3E}">
        <p14:creationId xmlns:p14="http://schemas.microsoft.com/office/powerpoint/2010/main" val="4340124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704088"/>
          </a:xfrm>
        </p:spPr>
        <p:txBody>
          <a:bodyPr>
            <a:normAutofit/>
          </a:bodyPr>
          <a:lstStyle/>
          <a:p>
            <a:r>
              <a:rPr lang="en-US" sz="2800" b="1" dirty="0">
                <a:latin typeface="Arial" pitchFamily="34" charset="0"/>
                <a:cs typeface="Arial" pitchFamily="34" charset="0"/>
              </a:rPr>
              <a:t>7.	Drafting of Will</a:t>
            </a:r>
          </a:p>
        </p:txBody>
      </p:sp>
      <p:sp>
        <p:nvSpPr>
          <p:cNvPr id="3" name="Content Placeholder 2"/>
          <p:cNvSpPr>
            <a:spLocks noGrp="1"/>
          </p:cNvSpPr>
          <p:nvPr>
            <p:ph idx="1"/>
          </p:nvPr>
        </p:nvSpPr>
        <p:spPr>
          <a:xfrm>
            <a:off x="457200" y="1524000"/>
            <a:ext cx="7696200" cy="5105400"/>
          </a:xfrm>
        </p:spPr>
        <p:txBody>
          <a:bodyPr>
            <a:normAutofit lnSpcReduction="10000"/>
          </a:bodyPr>
          <a:lstStyle/>
          <a:p>
            <a:pPr algn="just">
              <a:lnSpc>
                <a:spcPct val="125000"/>
              </a:lnSpc>
              <a:spcBef>
                <a:spcPts val="600"/>
              </a:spcBef>
              <a:spcAft>
                <a:spcPts val="600"/>
              </a:spcAft>
              <a:buFont typeface="Wingdings" pitchFamily="2" charset="2"/>
              <a:buChar char="§"/>
            </a:pPr>
            <a:r>
              <a:rPr lang="en-IN" sz="2000" dirty="0">
                <a:latin typeface="Arial" panose="020B0604020202020204" pitchFamily="34" charset="0"/>
                <a:cs typeface="Arial" panose="020B0604020202020204" pitchFamily="34" charset="0"/>
              </a:rPr>
              <a:t>No prescribed format</a:t>
            </a:r>
          </a:p>
          <a:p>
            <a:pPr algn="just">
              <a:lnSpc>
                <a:spcPct val="125000"/>
              </a:lnSpc>
              <a:spcBef>
                <a:spcPts val="600"/>
              </a:spcBef>
              <a:spcAft>
                <a:spcPts val="600"/>
              </a:spcAft>
              <a:buFont typeface="Wingdings" pitchFamily="2" charset="2"/>
              <a:buChar char="§"/>
            </a:pPr>
            <a:r>
              <a:rPr lang="en-IN" sz="2000" dirty="0">
                <a:latin typeface="Arial" panose="020B0604020202020204" pitchFamily="34" charset="0"/>
                <a:cs typeface="Arial" panose="020B0604020202020204" pitchFamily="34" charset="0"/>
              </a:rPr>
              <a:t>Language should be the one that testator is comfortable with</a:t>
            </a:r>
          </a:p>
          <a:p>
            <a:pPr algn="just">
              <a:lnSpc>
                <a:spcPct val="125000"/>
              </a:lnSpc>
              <a:spcBef>
                <a:spcPts val="600"/>
              </a:spcBef>
              <a:spcAft>
                <a:spcPts val="600"/>
              </a:spcAft>
              <a:buFont typeface="Wingdings" pitchFamily="2" charset="2"/>
              <a:buChar char="§"/>
            </a:pPr>
            <a:r>
              <a:rPr lang="en-IN" sz="2000" dirty="0">
                <a:latin typeface="Arial" panose="020B0604020202020204" pitchFamily="34" charset="0"/>
                <a:cs typeface="Arial" panose="020B0604020202020204" pitchFamily="34" charset="0"/>
              </a:rPr>
              <a:t>Must be simple and easy to understand </a:t>
            </a:r>
          </a:p>
          <a:p>
            <a:pPr algn="just">
              <a:lnSpc>
                <a:spcPct val="125000"/>
              </a:lnSpc>
              <a:spcBef>
                <a:spcPts val="600"/>
              </a:spcBef>
              <a:spcAft>
                <a:spcPts val="600"/>
              </a:spcAft>
              <a:buFont typeface="Wingdings" pitchFamily="2" charset="2"/>
              <a:buChar char="§"/>
            </a:pPr>
            <a:r>
              <a:rPr lang="en-IN" sz="2000" dirty="0">
                <a:latin typeface="Arial" panose="020B0604020202020204" pitchFamily="34" charset="0"/>
                <a:cs typeface="Arial" panose="020B0604020202020204" pitchFamily="34" charset="0"/>
              </a:rPr>
              <a:t>Avoid legalese – no legal terms; no reference to laws</a:t>
            </a:r>
          </a:p>
          <a:p>
            <a:pPr algn="just">
              <a:lnSpc>
                <a:spcPct val="125000"/>
              </a:lnSpc>
              <a:spcBef>
                <a:spcPts val="600"/>
              </a:spcBef>
              <a:spcAft>
                <a:spcPts val="600"/>
              </a:spcAft>
              <a:buFont typeface="Wingdings" pitchFamily="2" charset="2"/>
              <a:buChar char="§"/>
            </a:pPr>
            <a:r>
              <a:rPr lang="en-IN" sz="2000" dirty="0">
                <a:latin typeface="Arial" panose="020B0604020202020204" pitchFamily="34" charset="0"/>
                <a:cs typeface="Arial" panose="020B0604020202020204" pitchFamily="34" charset="0"/>
              </a:rPr>
              <a:t>Must convey intentions of the testator in clear terms</a:t>
            </a:r>
          </a:p>
          <a:p>
            <a:pPr algn="just">
              <a:lnSpc>
                <a:spcPct val="125000"/>
              </a:lnSpc>
              <a:spcBef>
                <a:spcPts val="600"/>
              </a:spcBef>
              <a:spcAft>
                <a:spcPts val="600"/>
              </a:spcAft>
              <a:buFont typeface="Wingdings" pitchFamily="2" charset="2"/>
              <a:buChar char="§"/>
            </a:pPr>
            <a:r>
              <a:rPr lang="en-IN" sz="2000" dirty="0">
                <a:latin typeface="Arial" panose="020B0604020202020204" pitchFamily="34" charset="0"/>
                <a:cs typeface="Arial" panose="020B0604020202020204" pitchFamily="34" charset="0"/>
              </a:rPr>
              <a:t>Should be specific </a:t>
            </a:r>
          </a:p>
          <a:p>
            <a:pPr algn="just">
              <a:lnSpc>
                <a:spcPct val="125000"/>
              </a:lnSpc>
              <a:spcBef>
                <a:spcPts val="600"/>
              </a:spcBef>
              <a:spcAft>
                <a:spcPts val="600"/>
              </a:spcAft>
              <a:buFont typeface="Wingdings" pitchFamily="2" charset="2"/>
              <a:buChar char="§"/>
            </a:pPr>
            <a:r>
              <a:rPr lang="en-IN" sz="2000" dirty="0">
                <a:latin typeface="Arial" panose="020B0604020202020204" pitchFamily="34" charset="0"/>
                <a:cs typeface="Arial" panose="020B0604020202020204" pitchFamily="34" charset="0"/>
              </a:rPr>
              <a:t>General preaching and philosophical thoughts to be avoided</a:t>
            </a:r>
          </a:p>
          <a:p>
            <a:pPr algn="just">
              <a:lnSpc>
                <a:spcPct val="125000"/>
              </a:lnSpc>
              <a:spcBef>
                <a:spcPts val="600"/>
              </a:spcBef>
              <a:spcAft>
                <a:spcPts val="600"/>
              </a:spcAft>
              <a:buFont typeface="Wingdings" pitchFamily="2" charset="2"/>
              <a:buChar char="§"/>
            </a:pPr>
            <a:r>
              <a:rPr lang="en-IN" sz="2000" dirty="0">
                <a:latin typeface="Arial" panose="020B0604020202020204" pitchFamily="34" charset="0"/>
                <a:cs typeface="Arial" panose="020B0604020202020204" pitchFamily="34" charset="0"/>
              </a:rPr>
              <a:t>Must not be ambiguous in any way</a:t>
            </a:r>
          </a:p>
          <a:p>
            <a:pPr algn="just">
              <a:lnSpc>
                <a:spcPct val="125000"/>
              </a:lnSpc>
              <a:spcBef>
                <a:spcPts val="600"/>
              </a:spcBef>
              <a:spcAft>
                <a:spcPts val="600"/>
              </a:spcAft>
              <a:buFont typeface="Wingdings" pitchFamily="2" charset="2"/>
              <a:buChar char="§"/>
            </a:pPr>
            <a:r>
              <a:rPr lang="en-IN" sz="2000" dirty="0">
                <a:latin typeface="Arial" panose="020B0604020202020204" pitchFamily="34" charset="0"/>
                <a:cs typeface="Arial" panose="020B0604020202020204" pitchFamily="34" charset="0"/>
              </a:rPr>
              <a:t>A person with no knowledge of law should be able to understand and interpret it.</a:t>
            </a:r>
          </a:p>
          <a:p>
            <a:pPr algn="just">
              <a:lnSpc>
                <a:spcPct val="125000"/>
              </a:lnSpc>
              <a:spcBef>
                <a:spcPts val="600"/>
              </a:spcBef>
              <a:spcAft>
                <a:spcPts val="600"/>
              </a:spcAft>
              <a:buFont typeface="Wingdings" pitchFamily="2" charset="2"/>
              <a:buChar char="§"/>
            </a:pPr>
            <a:endParaRPr lang="en-IN"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14</a:t>
            </a:fld>
            <a:endParaRPr lang="en-US" dirty="0">
              <a:latin typeface="Times New Roman" pitchFamily="18" charset="0"/>
              <a:cs typeface="Times New Roman" pitchFamily="18" charset="0"/>
            </a:endParaRPr>
          </a:p>
        </p:txBody>
      </p:sp>
      <p:sp>
        <p:nvSpPr>
          <p:cNvPr id="7" name="Date Placeholder 3">
            <a:extLst>
              <a:ext uri="{FF2B5EF4-FFF2-40B4-BE49-F238E27FC236}">
                <a16:creationId xmlns:a16="http://schemas.microsoft.com/office/drawing/2014/main" id="{E052EF9B-AF16-46A8-A704-2EE4472B80A8}"/>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8" name="Footer Placeholder 4">
            <a:extLst>
              <a:ext uri="{FF2B5EF4-FFF2-40B4-BE49-F238E27FC236}">
                <a16:creationId xmlns:a16="http://schemas.microsoft.com/office/drawing/2014/main" id="{E470CC61-24D9-44FE-B0E8-CEECA9450027}"/>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Tree>
    <p:extLst>
      <p:ext uri="{BB962C8B-B14F-4D97-AF65-F5344CB8AC3E}">
        <p14:creationId xmlns:p14="http://schemas.microsoft.com/office/powerpoint/2010/main" val="2544459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704088"/>
          </a:xfrm>
        </p:spPr>
        <p:txBody>
          <a:bodyPr>
            <a:normAutofit/>
          </a:bodyPr>
          <a:lstStyle/>
          <a:p>
            <a:r>
              <a:rPr lang="en-US" sz="2800" b="1" dirty="0">
                <a:latin typeface="Arial" pitchFamily="34" charset="0"/>
                <a:cs typeface="Arial" pitchFamily="34" charset="0"/>
              </a:rPr>
              <a:t>7.	Drafting of Will </a:t>
            </a:r>
            <a:r>
              <a:rPr lang="en-US" sz="1800" b="1" dirty="0">
                <a:latin typeface="Arial" pitchFamily="34" charset="0"/>
                <a:cs typeface="Arial" pitchFamily="34" charset="0"/>
              </a:rPr>
              <a:t>(Continued)</a:t>
            </a:r>
          </a:p>
        </p:txBody>
      </p:sp>
      <p:sp>
        <p:nvSpPr>
          <p:cNvPr id="3" name="Content Placeholder 2"/>
          <p:cNvSpPr>
            <a:spLocks noGrp="1"/>
          </p:cNvSpPr>
          <p:nvPr>
            <p:ph idx="1"/>
          </p:nvPr>
        </p:nvSpPr>
        <p:spPr>
          <a:xfrm>
            <a:off x="457200" y="1524000"/>
            <a:ext cx="7696200" cy="5105400"/>
          </a:xfrm>
        </p:spPr>
        <p:txBody>
          <a:bodyPr>
            <a:normAutofit fontScale="92500"/>
          </a:bodyPr>
          <a:lstStyle/>
          <a:p>
            <a:pPr algn="just">
              <a:lnSpc>
                <a:spcPct val="125000"/>
              </a:lnSpc>
              <a:spcBef>
                <a:spcPts val="600"/>
              </a:spcBef>
              <a:spcAft>
                <a:spcPts val="600"/>
              </a:spcAft>
              <a:buFont typeface="Wingdings" pitchFamily="2" charset="2"/>
              <a:buChar char="§"/>
            </a:pPr>
            <a:r>
              <a:rPr lang="en-IN" sz="2000" u="sng" dirty="0">
                <a:latin typeface="Arial" panose="020B0604020202020204" pitchFamily="34" charset="0"/>
                <a:cs typeface="Arial" panose="020B0604020202020204" pitchFamily="34" charset="0"/>
              </a:rPr>
              <a:t>Date</a:t>
            </a:r>
            <a:r>
              <a:rPr lang="en-IN" sz="2000" dirty="0">
                <a:latin typeface="Arial" panose="020B0604020202020204" pitchFamily="34" charset="0"/>
                <a:cs typeface="Arial" panose="020B0604020202020204" pitchFamily="34" charset="0"/>
              </a:rPr>
              <a:t> – Not a legal necessity, but highly recommended. Should appear at only one place in the document.</a:t>
            </a:r>
          </a:p>
          <a:p>
            <a:pPr algn="just">
              <a:lnSpc>
                <a:spcPct val="125000"/>
              </a:lnSpc>
              <a:spcBef>
                <a:spcPts val="600"/>
              </a:spcBef>
              <a:spcAft>
                <a:spcPts val="600"/>
              </a:spcAft>
              <a:buFont typeface="Wingdings" pitchFamily="2" charset="2"/>
              <a:buChar char="§"/>
            </a:pPr>
            <a:r>
              <a:rPr lang="en-IN" sz="2000" u="sng" dirty="0">
                <a:latin typeface="Arial" panose="020B0604020202020204" pitchFamily="34" charset="0"/>
                <a:cs typeface="Arial" panose="020B0604020202020204" pitchFamily="34" charset="0"/>
              </a:rPr>
              <a:t>Description of Testator </a:t>
            </a:r>
            <a:r>
              <a:rPr lang="en-IN" sz="2000" dirty="0">
                <a:latin typeface="Arial" panose="020B0604020202020204" pitchFamily="34" charset="0"/>
                <a:cs typeface="Arial" panose="020B0604020202020204" pitchFamily="34" charset="0"/>
              </a:rPr>
              <a:t>– Name, father’s name, address, approximate age should be written. Preferable to mention religion, domicile (for NRI’s), PAN / AADHAAR / Passport No.</a:t>
            </a:r>
          </a:p>
          <a:p>
            <a:pPr algn="just">
              <a:lnSpc>
                <a:spcPct val="125000"/>
              </a:lnSpc>
              <a:spcBef>
                <a:spcPts val="600"/>
              </a:spcBef>
              <a:spcAft>
                <a:spcPts val="600"/>
              </a:spcAft>
              <a:buFont typeface="Wingdings" pitchFamily="2" charset="2"/>
              <a:buChar char="§"/>
            </a:pPr>
            <a:r>
              <a:rPr lang="en-IN" sz="2000" u="sng" dirty="0">
                <a:latin typeface="Arial" panose="020B0604020202020204" pitchFamily="34" charset="0"/>
                <a:cs typeface="Arial" panose="020B0604020202020204" pitchFamily="34" charset="0"/>
              </a:rPr>
              <a:t>Description of Properties</a:t>
            </a:r>
            <a:r>
              <a:rPr lang="en-IN" sz="2000" dirty="0">
                <a:latin typeface="Arial" panose="020B0604020202020204" pitchFamily="34" charset="0"/>
                <a:cs typeface="Arial" panose="020B0604020202020204" pitchFamily="34" charset="0"/>
              </a:rPr>
              <a:t> – Can either be general like “all my bank accounts” or be specific. For immovable properties detailed description giving address, size etc. advised. In case testator has partial or limited rights, same be mentioned.</a:t>
            </a:r>
          </a:p>
          <a:p>
            <a:pPr algn="just">
              <a:lnSpc>
                <a:spcPct val="125000"/>
              </a:lnSpc>
              <a:spcBef>
                <a:spcPts val="600"/>
              </a:spcBef>
              <a:spcAft>
                <a:spcPts val="600"/>
              </a:spcAft>
              <a:buFont typeface="Wingdings" pitchFamily="2" charset="2"/>
              <a:buChar char="§"/>
            </a:pPr>
            <a:r>
              <a:rPr lang="en-IN" sz="2000" u="sng" dirty="0">
                <a:latin typeface="Arial" panose="020B0604020202020204" pitchFamily="34" charset="0"/>
                <a:cs typeface="Arial" panose="020B0604020202020204" pitchFamily="34" charset="0"/>
              </a:rPr>
              <a:t>Description of Beneficiaries / Legatees</a:t>
            </a:r>
            <a:r>
              <a:rPr lang="en-IN" sz="2000" dirty="0">
                <a:latin typeface="Arial" panose="020B0604020202020204" pitchFamily="34" charset="0"/>
                <a:cs typeface="Arial" panose="020B0604020202020204" pitchFamily="34" charset="0"/>
              </a:rPr>
              <a:t> – Identify by name as well as relationship. May also provide other details like father’s name, approximate age, address, and some identification number.</a:t>
            </a:r>
          </a:p>
          <a:p>
            <a:pPr algn="just">
              <a:lnSpc>
                <a:spcPct val="125000"/>
              </a:lnSpc>
              <a:spcBef>
                <a:spcPts val="600"/>
              </a:spcBef>
              <a:spcAft>
                <a:spcPts val="600"/>
              </a:spcAft>
              <a:buFont typeface="Wingdings" pitchFamily="2" charset="2"/>
              <a:buChar char="§"/>
            </a:pPr>
            <a:endParaRPr lang="en-IN" sz="2000" dirty="0">
              <a:latin typeface="Arial" panose="020B0604020202020204" pitchFamily="34" charset="0"/>
              <a:cs typeface="Arial" panose="020B0604020202020204" pitchFamily="34" charset="0"/>
            </a:endParaRPr>
          </a:p>
          <a:p>
            <a:pPr algn="just">
              <a:lnSpc>
                <a:spcPct val="125000"/>
              </a:lnSpc>
              <a:spcBef>
                <a:spcPts val="600"/>
              </a:spcBef>
              <a:spcAft>
                <a:spcPts val="600"/>
              </a:spcAft>
              <a:buFont typeface="Wingdings" pitchFamily="2" charset="2"/>
              <a:buChar char="§"/>
            </a:pPr>
            <a:endParaRPr lang="en-IN"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15</a:t>
            </a:fld>
            <a:endParaRPr lang="en-US" dirty="0">
              <a:latin typeface="Times New Roman" pitchFamily="18" charset="0"/>
              <a:cs typeface="Times New Roman" pitchFamily="18" charset="0"/>
            </a:endParaRPr>
          </a:p>
        </p:txBody>
      </p:sp>
      <p:sp>
        <p:nvSpPr>
          <p:cNvPr id="7" name="Date Placeholder 3">
            <a:extLst>
              <a:ext uri="{FF2B5EF4-FFF2-40B4-BE49-F238E27FC236}">
                <a16:creationId xmlns:a16="http://schemas.microsoft.com/office/drawing/2014/main" id="{959A251F-4AE9-4B52-8FAC-BC3B8E274865}"/>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8" name="Footer Placeholder 4">
            <a:extLst>
              <a:ext uri="{FF2B5EF4-FFF2-40B4-BE49-F238E27FC236}">
                <a16:creationId xmlns:a16="http://schemas.microsoft.com/office/drawing/2014/main" id="{163F198C-2C68-44D7-91DB-FE07DD0A89DF}"/>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Tree>
    <p:extLst>
      <p:ext uri="{BB962C8B-B14F-4D97-AF65-F5344CB8AC3E}">
        <p14:creationId xmlns:p14="http://schemas.microsoft.com/office/powerpoint/2010/main" val="2544459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704088"/>
          </a:xfrm>
        </p:spPr>
        <p:txBody>
          <a:bodyPr>
            <a:normAutofit/>
          </a:bodyPr>
          <a:lstStyle/>
          <a:p>
            <a:r>
              <a:rPr lang="en-US" sz="2800" b="1" dirty="0">
                <a:latin typeface="Arial" pitchFamily="34" charset="0"/>
                <a:cs typeface="Arial" pitchFamily="34" charset="0"/>
              </a:rPr>
              <a:t>7.	Drafting of Will </a:t>
            </a:r>
            <a:r>
              <a:rPr lang="en-US" sz="1800" b="1" dirty="0">
                <a:latin typeface="Arial" pitchFamily="34" charset="0"/>
                <a:cs typeface="Arial" pitchFamily="34" charset="0"/>
              </a:rPr>
              <a:t>(Continued)</a:t>
            </a:r>
          </a:p>
        </p:txBody>
      </p:sp>
      <p:sp>
        <p:nvSpPr>
          <p:cNvPr id="3" name="Content Placeholder 2"/>
          <p:cNvSpPr>
            <a:spLocks noGrp="1"/>
          </p:cNvSpPr>
          <p:nvPr>
            <p:ph idx="1"/>
          </p:nvPr>
        </p:nvSpPr>
        <p:spPr>
          <a:xfrm>
            <a:off x="457200" y="1524000"/>
            <a:ext cx="7772400" cy="5105400"/>
          </a:xfrm>
        </p:spPr>
        <p:txBody>
          <a:bodyPr>
            <a:normAutofit lnSpcReduction="10000"/>
          </a:bodyPr>
          <a:lstStyle/>
          <a:p>
            <a:pPr algn="just">
              <a:lnSpc>
                <a:spcPct val="125000"/>
              </a:lnSpc>
              <a:spcBef>
                <a:spcPts val="600"/>
              </a:spcBef>
              <a:spcAft>
                <a:spcPts val="600"/>
              </a:spcAft>
              <a:buFont typeface="Wingdings" pitchFamily="2" charset="2"/>
              <a:buChar char="§"/>
            </a:pPr>
            <a:r>
              <a:rPr lang="en-IN" sz="2000" u="sng" dirty="0">
                <a:latin typeface="Arial" panose="020B0604020202020204" pitchFamily="34" charset="0"/>
                <a:cs typeface="Arial" panose="020B0604020202020204" pitchFamily="34" charset="0"/>
              </a:rPr>
              <a:t>Numbering of Paragraphs </a:t>
            </a:r>
            <a:r>
              <a:rPr lang="en-IN" sz="2000" dirty="0">
                <a:latin typeface="Arial" panose="020B0604020202020204" pitchFamily="34" charset="0"/>
                <a:cs typeface="Arial" panose="020B0604020202020204" pitchFamily="34" charset="0"/>
              </a:rPr>
              <a:t>– Not a legal requirement, but advised for clarity.</a:t>
            </a:r>
          </a:p>
          <a:p>
            <a:pPr algn="just">
              <a:lnSpc>
                <a:spcPct val="125000"/>
              </a:lnSpc>
              <a:spcBef>
                <a:spcPts val="600"/>
              </a:spcBef>
              <a:spcAft>
                <a:spcPts val="600"/>
              </a:spcAft>
              <a:buFont typeface="Wingdings" pitchFamily="2" charset="2"/>
              <a:buChar char="§"/>
            </a:pPr>
            <a:r>
              <a:rPr lang="en-IN" sz="2000" u="sng" dirty="0">
                <a:latin typeface="Arial" panose="020B0604020202020204" pitchFamily="34" charset="0"/>
                <a:cs typeface="Arial" panose="020B0604020202020204" pitchFamily="34" charset="0"/>
              </a:rPr>
              <a:t>Revocation of Previous Wills</a:t>
            </a:r>
            <a:r>
              <a:rPr lang="en-IN" sz="2000" dirty="0">
                <a:latin typeface="Arial" panose="020B0604020202020204" pitchFamily="34" charset="0"/>
                <a:cs typeface="Arial" panose="020B0604020202020204" pitchFamily="34" charset="0"/>
              </a:rPr>
              <a:t> – Mention of all previous Wills is highly recommended. Advised that all previous Wills are revoked and the new Will is a comprehensive document.</a:t>
            </a:r>
          </a:p>
          <a:p>
            <a:pPr algn="just">
              <a:lnSpc>
                <a:spcPct val="125000"/>
              </a:lnSpc>
              <a:spcBef>
                <a:spcPts val="600"/>
              </a:spcBef>
              <a:spcAft>
                <a:spcPts val="600"/>
              </a:spcAft>
              <a:buFont typeface="Wingdings" pitchFamily="2" charset="2"/>
              <a:buChar char="§"/>
            </a:pPr>
            <a:r>
              <a:rPr lang="en-IN" sz="2000" u="sng" dirty="0">
                <a:latin typeface="Arial" panose="020B0604020202020204" pitchFamily="34" charset="0"/>
                <a:cs typeface="Arial" panose="020B0604020202020204" pitchFamily="34" charset="0"/>
              </a:rPr>
              <a:t>Denial of Benefit to Natural Heirs</a:t>
            </a:r>
            <a:r>
              <a:rPr lang="en-IN" sz="2000" dirty="0">
                <a:latin typeface="Arial" panose="020B0604020202020204" pitchFamily="34" charset="0"/>
                <a:cs typeface="Arial" panose="020B0604020202020204" pitchFamily="34" charset="0"/>
              </a:rPr>
              <a:t> – If Will denies benefits to natural heirs, it is advised that reasons for denial are mentioned.</a:t>
            </a:r>
          </a:p>
          <a:p>
            <a:pPr algn="just">
              <a:lnSpc>
                <a:spcPct val="125000"/>
              </a:lnSpc>
              <a:spcBef>
                <a:spcPts val="600"/>
              </a:spcBef>
              <a:spcAft>
                <a:spcPts val="600"/>
              </a:spcAft>
              <a:buFont typeface="Wingdings" pitchFamily="2" charset="2"/>
              <a:buChar char="§"/>
            </a:pPr>
            <a:r>
              <a:rPr lang="en-IN" sz="2000" u="sng" dirty="0">
                <a:latin typeface="Arial" panose="020B0604020202020204" pitchFamily="34" charset="0"/>
                <a:cs typeface="Arial" panose="020B0604020202020204" pitchFamily="34" charset="0"/>
              </a:rPr>
              <a:t>Bequest for Charity or Religious Purposes</a:t>
            </a:r>
            <a:r>
              <a:rPr lang="en-IN" sz="2000" dirty="0">
                <a:latin typeface="Arial" panose="020B0604020202020204" pitchFamily="34" charset="0"/>
                <a:cs typeface="Arial" panose="020B0604020202020204" pitchFamily="34" charset="0"/>
              </a:rPr>
              <a:t> – Allowed to Hindus. </a:t>
            </a:r>
          </a:p>
          <a:p>
            <a:pPr algn="just">
              <a:lnSpc>
                <a:spcPct val="125000"/>
              </a:lnSpc>
              <a:spcBef>
                <a:spcPts val="600"/>
              </a:spcBef>
              <a:spcAft>
                <a:spcPts val="600"/>
              </a:spcAft>
              <a:buFont typeface="Wingdings" pitchFamily="2" charset="2"/>
              <a:buChar char="§"/>
            </a:pPr>
            <a:r>
              <a:rPr lang="en-IN" sz="2000" u="sng" dirty="0">
                <a:latin typeface="Arial" panose="020B0604020202020204" pitchFamily="34" charset="0"/>
                <a:cs typeface="Arial" panose="020B0604020202020204" pitchFamily="34" charset="0"/>
              </a:rPr>
              <a:t>Bequest to Minor Children</a:t>
            </a:r>
            <a:r>
              <a:rPr lang="en-IN" sz="2000" dirty="0">
                <a:latin typeface="Arial" panose="020B0604020202020204" pitchFamily="34" charset="0"/>
                <a:cs typeface="Arial" panose="020B0604020202020204" pitchFamily="34" charset="0"/>
              </a:rPr>
              <a:t> – Allowed.</a:t>
            </a:r>
          </a:p>
          <a:p>
            <a:pPr algn="just">
              <a:lnSpc>
                <a:spcPct val="125000"/>
              </a:lnSpc>
              <a:spcBef>
                <a:spcPts val="600"/>
              </a:spcBef>
              <a:spcAft>
                <a:spcPts val="600"/>
              </a:spcAft>
              <a:buFont typeface="Wingdings" pitchFamily="2" charset="2"/>
              <a:buChar char="§"/>
            </a:pPr>
            <a:r>
              <a:rPr lang="en-IN" sz="2000" u="sng" dirty="0">
                <a:latin typeface="Arial" panose="020B0604020202020204" pitchFamily="34" charset="0"/>
                <a:cs typeface="Arial" panose="020B0604020202020204" pitchFamily="34" charset="0"/>
              </a:rPr>
              <a:t>Residuary Legatee</a:t>
            </a:r>
            <a:r>
              <a:rPr lang="en-IN" sz="2000" dirty="0">
                <a:latin typeface="Arial" panose="020B0604020202020204" pitchFamily="34" charset="0"/>
                <a:cs typeface="Arial" panose="020B0604020202020204" pitchFamily="34" charset="0"/>
              </a:rPr>
              <a:t> – Recommended that there be a legatee who gets what no one else gets.</a:t>
            </a:r>
          </a:p>
          <a:p>
            <a:pPr algn="just">
              <a:lnSpc>
                <a:spcPct val="125000"/>
              </a:lnSpc>
              <a:spcBef>
                <a:spcPts val="600"/>
              </a:spcBef>
              <a:spcAft>
                <a:spcPts val="600"/>
              </a:spcAft>
              <a:buFont typeface="Wingdings" pitchFamily="2" charset="2"/>
              <a:buChar char="§"/>
            </a:pPr>
            <a:endParaRPr lang="en-IN"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16</a:t>
            </a:fld>
            <a:endParaRPr lang="en-US" dirty="0">
              <a:latin typeface="Times New Roman" pitchFamily="18" charset="0"/>
              <a:cs typeface="Times New Roman" pitchFamily="18" charset="0"/>
            </a:endParaRPr>
          </a:p>
        </p:txBody>
      </p:sp>
      <p:sp>
        <p:nvSpPr>
          <p:cNvPr id="7" name="Date Placeholder 3">
            <a:extLst>
              <a:ext uri="{FF2B5EF4-FFF2-40B4-BE49-F238E27FC236}">
                <a16:creationId xmlns:a16="http://schemas.microsoft.com/office/drawing/2014/main" id="{CE5D489E-674B-4FFA-B564-D8E9981BD691}"/>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8" name="Footer Placeholder 4">
            <a:extLst>
              <a:ext uri="{FF2B5EF4-FFF2-40B4-BE49-F238E27FC236}">
                <a16:creationId xmlns:a16="http://schemas.microsoft.com/office/drawing/2014/main" id="{4430CD5C-5E76-4E7C-B981-E91CD8129C6A}"/>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Tree>
    <p:extLst>
      <p:ext uri="{BB962C8B-B14F-4D97-AF65-F5344CB8AC3E}">
        <p14:creationId xmlns:p14="http://schemas.microsoft.com/office/powerpoint/2010/main" val="25444591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704088"/>
          </a:xfrm>
        </p:spPr>
        <p:txBody>
          <a:bodyPr>
            <a:normAutofit/>
          </a:bodyPr>
          <a:lstStyle/>
          <a:p>
            <a:r>
              <a:rPr lang="en-US" sz="2800" b="1" dirty="0">
                <a:latin typeface="Arial" pitchFamily="34" charset="0"/>
                <a:cs typeface="Arial" pitchFamily="34" charset="0"/>
              </a:rPr>
              <a:t>8.	Joint and Mutual Will</a:t>
            </a:r>
          </a:p>
        </p:txBody>
      </p:sp>
      <p:sp>
        <p:nvSpPr>
          <p:cNvPr id="7" name="Content Placeholder 6"/>
          <p:cNvSpPr>
            <a:spLocks noGrp="1"/>
          </p:cNvSpPr>
          <p:nvPr>
            <p:ph idx="1"/>
          </p:nvPr>
        </p:nvSpPr>
        <p:spPr>
          <a:xfrm>
            <a:off x="408296" y="1654815"/>
            <a:ext cx="7211704" cy="4351337"/>
          </a:xfrm>
        </p:spPr>
        <p:txBody>
          <a:bodyPr>
            <a:normAutofit fontScale="92500" lnSpcReduction="20000"/>
          </a:bodyPr>
          <a:lstStyle/>
          <a:p>
            <a:pPr algn="just">
              <a:lnSpc>
                <a:spcPct val="110000"/>
              </a:lnSpc>
              <a:spcBef>
                <a:spcPts val="1200"/>
              </a:spcBef>
              <a:spcAft>
                <a:spcPts val="1200"/>
              </a:spcAft>
            </a:pPr>
            <a:r>
              <a:rPr lang="en-US" sz="2000" dirty="0">
                <a:latin typeface="Arial" panose="020B0604020202020204" pitchFamily="34" charset="0"/>
                <a:cs typeface="Arial" panose="020B0604020202020204" pitchFamily="34" charset="0"/>
              </a:rPr>
              <a:t>Law in India does not recognize husband and wife as joint owners of all properties acquired after marriage.</a:t>
            </a:r>
          </a:p>
          <a:p>
            <a:pPr algn="just">
              <a:lnSpc>
                <a:spcPct val="110000"/>
              </a:lnSpc>
              <a:spcBef>
                <a:spcPts val="1200"/>
              </a:spcBef>
              <a:spcAft>
                <a:spcPts val="1200"/>
              </a:spcAft>
            </a:pPr>
            <a:r>
              <a:rPr lang="en-US" sz="2000" dirty="0">
                <a:latin typeface="Arial" panose="020B0604020202020204" pitchFamily="34" charset="0"/>
                <a:cs typeface="Arial" panose="020B0604020202020204" pitchFamily="34" charset="0"/>
              </a:rPr>
              <a:t>If either of husband / wife dies intestate, property of deceased is divided equally among the survivor and children of the couple. This can often lead to much distress and pain for survivor in old age. For example, it may lead to displacement from family home or may lead to dissipation of pension deposits intended for old age.</a:t>
            </a:r>
          </a:p>
          <a:p>
            <a:pPr algn="just">
              <a:lnSpc>
                <a:spcPct val="110000"/>
              </a:lnSpc>
              <a:spcBef>
                <a:spcPts val="1200"/>
              </a:spcBef>
              <a:spcAft>
                <a:spcPts val="1200"/>
              </a:spcAft>
            </a:pPr>
            <a:r>
              <a:rPr lang="en-US" sz="2000" dirty="0">
                <a:latin typeface="Arial" panose="020B0604020202020204" pitchFamily="34" charset="0"/>
                <a:cs typeface="Arial" panose="020B0604020202020204" pitchFamily="34" charset="0"/>
              </a:rPr>
              <a:t>A Joint and Mutual Will gives all properties of the deceased to the survivor. </a:t>
            </a:r>
          </a:p>
          <a:p>
            <a:pPr algn="just">
              <a:lnSpc>
                <a:spcPct val="110000"/>
              </a:lnSpc>
              <a:spcBef>
                <a:spcPts val="1200"/>
              </a:spcBef>
              <a:spcAft>
                <a:spcPts val="1200"/>
              </a:spcAft>
            </a:pPr>
            <a:r>
              <a:rPr lang="en-US" sz="2000" dirty="0">
                <a:latin typeface="Arial" panose="020B0604020202020204" pitchFamily="34" charset="0"/>
                <a:cs typeface="Arial" panose="020B0604020202020204" pitchFamily="34" charset="0"/>
              </a:rPr>
              <a:t>It may provide for distribution of properties after death of both husband and wife.</a:t>
            </a: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17</a:t>
            </a:fld>
            <a:endParaRPr lang="en-US" dirty="0">
              <a:latin typeface="Times New Roman" pitchFamily="18" charset="0"/>
              <a:cs typeface="Times New Roman" pitchFamily="18" charset="0"/>
            </a:endParaRPr>
          </a:p>
        </p:txBody>
      </p:sp>
      <p:sp>
        <p:nvSpPr>
          <p:cNvPr id="8" name="Date Placeholder 3">
            <a:extLst>
              <a:ext uri="{FF2B5EF4-FFF2-40B4-BE49-F238E27FC236}">
                <a16:creationId xmlns:a16="http://schemas.microsoft.com/office/drawing/2014/main" id="{DD7C73C9-9C46-422F-B21D-916393961B61}"/>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9" name="Footer Placeholder 4">
            <a:extLst>
              <a:ext uri="{FF2B5EF4-FFF2-40B4-BE49-F238E27FC236}">
                <a16:creationId xmlns:a16="http://schemas.microsoft.com/office/drawing/2014/main" id="{3AC96318-DA70-4AA7-8C7A-BF5447263991}"/>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Tree>
    <p:extLst>
      <p:ext uri="{BB962C8B-B14F-4D97-AF65-F5344CB8AC3E}">
        <p14:creationId xmlns:p14="http://schemas.microsoft.com/office/powerpoint/2010/main" val="2468932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704088"/>
          </a:xfrm>
        </p:spPr>
        <p:txBody>
          <a:bodyPr>
            <a:normAutofit/>
          </a:bodyPr>
          <a:lstStyle/>
          <a:p>
            <a:r>
              <a:rPr lang="en-US" sz="2800" b="1" dirty="0">
                <a:latin typeface="Arial" pitchFamily="34" charset="0"/>
                <a:cs typeface="Arial" pitchFamily="34" charset="0"/>
              </a:rPr>
              <a:t>9.	Executor / Administrator</a:t>
            </a:r>
          </a:p>
        </p:txBody>
      </p:sp>
      <p:sp>
        <p:nvSpPr>
          <p:cNvPr id="3" name="Content Placeholder 2"/>
          <p:cNvSpPr>
            <a:spLocks noGrp="1"/>
          </p:cNvSpPr>
          <p:nvPr>
            <p:ph idx="1"/>
          </p:nvPr>
        </p:nvSpPr>
        <p:spPr>
          <a:xfrm>
            <a:off x="457200" y="1524000"/>
            <a:ext cx="8229600" cy="4876800"/>
          </a:xfrm>
        </p:spPr>
        <p:txBody>
          <a:bodyPr>
            <a:normAutofit lnSpcReduction="10000"/>
          </a:bodyPr>
          <a:lstStyle/>
          <a:p>
            <a:pPr algn="just">
              <a:lnSpc>
                <a:spcPct val="125000"/>
              </a:lnSpc>
              <a:spcBef>
                <a:spcPts val="1200"/>
              </a:spcBef>
              <a:spcAft>
                <a:spcPts val="600"/>
              </a:spcAft>
              <a:buFont typeface="Wingdings" pitchFamily="2" charset="2"/>
              <a:buChar char="§"/>
            </a:pPr>
            <a:r>
              <a:rPr lang="en-IN" sz="2000" dirty="0">
                <a:latin typeface="Arial" panose="020B0604020202020204" pitchFamily="34" charset="0"/>
                <a:cs typeface="Arial" panose="020B0604020202020204" pitchFamily="34" charset="0"/>
              </a:rPr>
              <a:t>Executor is appointed by the testator in Will.</a:t>
            </a:r>
          </a:p>
          <a:p>
            <a:pPr algn="just">
              <a:lnSpc>
                <a:spcPct val="125000"/>
              </a:lnSpc>
              <a:spcBef>
                <a:spcPts val="1200"/>
              </a:spcBef>
              <a:spcAft>
                <a:spcPts val="600"/>
              </a:spcAft>
              <a:buFont typeface="Wingdings" pitchFamily="2" charset="2"/>
              <a:buChar char="§"/>
            </a:pPr>
            <a:r>
              <a:rPr lang="en-IN" sz="2000" dirty="0">
                <a:latin typeface="Arial" panose="020B0604020202020204" pitchFamily="34" charset="0"/>
                <a:cs typeface="Arial" panose="020B0604020202020204" pitchFamily="34" charset="0"/>
              </a:rPr>
              <a:t>Administrator is appointed by competent authority.</a:t>
            </a:r>
          </a:p>
          <a:p>
            <a:pPr algn="just">
              <a:lnSpc>
                <a:spcPct val="125000"/>
              </a:lnSpc>
              <a:spcBef>
                <a:spcPts val="1200"/>
              </a:spcBef>
              <a:spcAft>
                <a:spcPts val="600"/>
              </a:spcAft>
              <a:buFont typeface="Wingdings" pitchFamily="2" charset="2"/>
              <a:buChar char="§"/>
            </a:pPr>
            <a:r>
              <a:rPr lang="en-IN" sz="2000" dirty="0">
                <a:latin typeface="Arial" panose="020B0604020202020204" pitchFamily="34" charset="0"/>
                <a:cs typeface="Arial" panose="020B0604020202020204" pitchFamily="34" charset="0"/>
              </a:rPr>
              <a:t>Any person (including beneficiary) can be named as executor.</a:t>
            </a:r>
          </a:p>
          <a:p>
            <a:pPr algn="just">
              <a:lnSpc>
                <a:spcPct val="125000"/>
              </a:lnSpc>
              <a:spcBef>
                <a:spcPts val="1200"/>
              </a:spcBef>
              <a:spcAft>
                <a:spcPts val="600"/>
              </a:spcAft>
              <a:buFont typeface="Wingdings" pitchFamily="2" charset="2"/>
              <a:buChar char="§"/>
            </a:pPr>
            <a:r>
              <a:rPr lang="en-IN" sz="2000" dirty="0">
                <a:latin typeface="Arial" panose="020B0604020202020204" pitchFamily="34" charset="0"/>
                <a:cs typeface="Arial" panose="020B0604020202020204" pitchFamily="34" charset="0"/>
              </a:rPr>
              <a:t>Executor need not be legal professional or have knowledge of law.</a:t>
            </a:r>
          </a:p>
          <a:p>
            <a:pPr algn="just">
              <a:lnSpc>
                <a:spcPct val="125000"/>
              </a:lnSpc>
              <a:spcBef>
                <a:spcPts val="1200"/>
              </a:spcBef>
              <a:spcAft>
                <a:spcPts val="600"/>
              </a:spcAft>
              <a:buFont typeface="Wingdings" pitchFamily="2" charset="2"/>
              <a:buChar char="§"/>
            </a:pPr>
            <a:r>
              <a:rPr lang="en-IN" sz="2000" dirty="0">
                <a:latin typeface="Arial" panose="020B0604020202020204" pitchFamily="34" charset="0"/>
                <a:cs typeface="Arial" panose="020B0604020202020204" pitchFamily="34" charset="0"/>
              </a:rPr>
              <a:t>Executor represents deceased and holds all powers of deceased.</a:t>
            </a:r>
          </a:p>
          <a:p>
            <a:pPr algn="just">
              <a:lnSpc>
                <a:spcPct val="125000"/>
              </a:lnSpc>
              <a:spcBef>
                <a:spcPts val="1200"/>
              </a:spcBef>
              <a:spcAft>
                <a:spcPts val="600"/>
              </a:spcAft>
              <a:buFont typeface="Wingdings" pitchFamily="2" charset="2"/>
              <a:buChar char="§"/>
            </a:pPr>
            <a:r>
              <a:rPr lang="en-IN" sz="2000" dirty="0">
                <a:latin typeface="Arial" panose="020B0604020202020204" pitchFamily="34" charset="0"/>
                <a:cs typeface="Arial" panose="020B0604020202020204" pitchFamily="34" charset="0"/>
              </a:rPr>
              <a:t>Not compulsory to appoint executor.</a:t>
            </a:r>
          </a:p>
          <a:p>
            <a:pPr algn="just">
              <a:lnSpc>
                <a:spcPct val="125000"/>
              </a:lnSpc>
              <a:spcBef>
                <a:spcPts val="1200"/>
              </a:spcBef>
              <a:spcAft>
                <a:spcPts val="600"/>
              </a:spcAft>
              <a:buFont typeface="Wingdings" pitchFamily="2" charset="2"/>
              <a:buChar char="§"/>
            </a:pPr>
            <a:r>
              <a:rPr lang="en-IN" sz="2000" dirty="0">
                <a:latin typeface="Arial" panose="020B0604020202020204" pitchFamily="34" charset="0"/>
                <a:cs typeface="Arial" panose="020B0604020202020204" pitchFamily="34" charset="0"/>
              </a:rPr>
              <a:t>A dishonest / rogue executor can be a big nuisance.</a:t>
            </a:r>
          </a:p>
          <a:p>
            <a:pPr algn="just">
              <a:lnSpc>
                <a:spcPct val="125000"/>
              </a:lnSpc>
              <a:spcBef>
                <a:spcPts val="1200"/>
              </a:spcBef>
              <a:spcAft>
                <a:spcPts val="600"/>
              </a:spcAft>
              <a:buFont typeface="Wingdings" pitchFamily="2" charset="2"/>
              <a:buChar char="§"/>
            </a:pPr>
            <a:r>
              <a:rPr lang="en-IN" sz="2000" dirty="0">
                <a:latin typeface="Arial" panose="020B0604020202020204" pitchFamily="34" charset="0"/>
                <a:cs typeface="Arial" panose="020B0604020202020204" pitchFamily="34" charset="0"/>
              </a:rPr>
              <a:t>When no executor is named in Will, beneficiaries can apply for Letter of Administration or can get conveyance without court intervention.</a:t>
            </a: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18</a:t>
            </a:fld>
            <a:endParaRPr lang="en-US" dirty="0">
              <a:latin typeface="Times New Roman" pitchFamily="18" charset="0"/>
              <a:cs typeface="Times New Roman" pitchFamily="18" charset="0"/>
            </a:endParaRPr>
          </a:p>
        </p:txBody>
      </p:sp>
      <p:sp>
        <p:nvSpPr>
          <p:cNvPr id="7" name="Date Placeholder 3">
            <a:extLst>
              <a:ext uri="{FF2B5EF4-FFF2-40B4-BE49-F238E27FC236}">
                <a16:creationId xmlns:a16="http://schemas.microsoft.com/office/drawing/2014/main" id="{CA011B8A-B27C-4FA8-8726-C9984C96B1B8}"/>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8" name="Footer Placeholder 4">
            <a:extLst>
              <a:ext uri="{FF2B5EF4-FFF2-40B4-BE49-F238E27FC236}">
                <a16:creationId xmlns:a16="http://schemas.microsoft.com/office/drawing/2014/main" id="{7341A238-5BED-4204-8889-06E919D5F8C2}"/>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Tree>
    <p:extLst>
      <p:ext uri="{BB962C8B-B14F-4D97-AF65-F5344CB8AC3E}">
        <p14:creationId xmlns:p14="http://schemas.microsoft.com/office/powerpoint/2010/main" val="3383085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latin typeface="Arial" pitchFamily="34" charset="0"/>
                <a:cs typeface="Arial" pitchFamily="34" charset="0"/>
              </a:rPr>
              <a:t>10.	Will as Trust Deed</a:t>
            </a:r>
          </a:p>
        </p:txBody>
      </p:sp>
      <p:sp>
        <p:nvSpPr>
          <p:cNvPr id="3" name="Content Placeholder 2"/>
          <p:cNvSpPr>
            <a:spLocks noGrp="1"/>
          </p:cNvSpPr>
          <p:nvPr>
            <p:ph idx="1"/>
          </p:nvPr>
        </p:nvSpPr>
        <p:spPr>
          <a:xfrm>
            <a:off x="457200" y="2133600"/>
            <a:ext cx="8229600" cy="4191000"/>
          </a:xfrm>
        </p:spPr>
        <p:txBody>
          <a:bodyPr>
            <a:normAutofit/>
          </a:bodyPr>
          <a:lstStyle/>
          <a:p>
            <a:pPr marL="0" indent="0">
              <a:lnSpc>
                <a:spcPct val="125000"/>
              </a:lnSpc>
              <a:spcBef>
                <a:spcPts val="1200"/>
              </a:spcBef>
              <a:spcAft>
                <a:spcPts val="600"/>
              </a:spcAft>
              <a:buNone/>
            </a:pPr>
            <a:r>
              <a:rPr lang="en-IN" sz="2000" dirty="0">
                <a:latin typeface="Arial" panose="020B0604020202020204" pitchFamily="34" charset="0"/>
                <a:cs typeface="Arial" panose="020B0604020202020204" pitchFamily="34" charset="0"/>
              </a:rPr>
              <a:t>Private Trust is created for the benefit of specific beneficiaries. Public Trust is for undefined beneficiaries or charity or religious purposes.</a:t>
            </a:r>
          </a:p>
          <a:p>
            <a:pPr>
              <a:lnSpc>
                <a:spcPct val="125000"/>
              </a:lnSpc>
              <a:spcBef>
                <a:spcPts val="1200"/>
              </a:spcBef>
              <a:spcAft>
                <a:spcPts val="600"/>
              </a:spcAft>
            </a:pPr>
            <a:r>
              <a:rPr lang="en-IN" sz="2000" dirty="0">
                <a:latin typeface="Arial" panose="020B0604020202020204" pitchFamily="34" charset="0"/>
                <a:cs typeface="Arial" panose="020B0604020202020204" pitchFamily="34" charset="0"/>
              </a:rPr>
              <a:t>Private Trust can be created using Will only using movable properties. Immovable properties cannot be transferred to Trust using Will.</a:t>
            </a:r>
          </a:p>
          <a:p>
            <a:pPr>
              <a:lnSpc>
                <a:spcPct val="125000"/>
              </a:lnSpc>
              <a:spcBef>
                <a:spcPts val="1200"/>
              </a:spcBef>
              <a:spcAft>
                <a:spcPts val="600"/>
              </a:spcAft>
            </a:pPr>
            <a:r>
              <a:rPr lang="en-IN" sz="2000" dirty="0">
                <a:latin typeface="Arial" panose="020B0604020202020204" pitchFamily="34" charset="0"/>
                <a:cs typeface="Arial" panose="020B0604020202020204" pitchFamily="34" charset="0"/>
              </a:rPr>
              <a:t>Private Trust typically created when beneficiaries are incapable of managing their affairs like in case of physically or mentally challenged persons; also used for children; abroad common to use private trusts for pets.</a:t>
            </a: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19</a:t>
            </a:fld>
            <a:endParaRPr lang="en-US" dirty="0">
              <a:latin typeface="Times New Roman" pitchFamily="18" charset="0"/>
              <a:cs typeface="Times New Roman" pitchFamily="18" charset="0"/>
            </a:endParaRPr>
          </a:p>
        </p:txBody>
      </p:sp>
      <p:sp>
        <p:nvSpPr>
          <p:cNvPr id="7" name="Date Placeholder 3">
            <a:extLst>
              <a:ext uri="{FF2B5EF4-FFF2-40B4-BE49-F238E27FC236}">
                <a16:creationId xmlns:a16="http://schemas.microsoft.com/office/drawing/2014/main" id="{83456CB9-8285-48A0-A44A-A06981B2EB19}"/>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8" name="Footer Placeholder 4">
            <a:extLst>
              <a:ext uri="{FF2B5EF4-FFF2-40B4-BE49-F238E27FC236}">
                <a16:creationId xmlns:a16="http://schemas.microsoft.com/office/drawing/2014/main" id="{61A70C7B-7B9E-477C-B2B8-011A69EF0CBE}"/>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7772400" cy="740664"/>
          </a:xfrm>
        </p:spPr>
        <p:txBody>
          <a:bodyPr>
            <a:normAutofit/>
          </a:bodyPr>
          <a:lstStyle/>
          <a:p>
            <a:r>
              <a:rPr lang="en-US" sz="3600" b="1" dirty="0">
                <a:latin typeface="Arial" pitchFamily="34" charset="0"/>
                <a:cs typeface="Arial" pitchFamily="34" charset="0"/>
              </a:rPr>
              <a:t>Preface</a:t>
            </a:r>
          </a:p>
        </p:txBody>
      </p:sp>
      <p:sp>
        <p:nvSpPr>
          <p:cNvPr id="9" name="Text Placeholder 8"/>
          <p:cNvSpPr>
            <a:spLocks noGrp="1"/>
          </p:cNvSpPr>
          <p:nvPr>
            <p:ph type="body" idx="1"/>
          </p:nvPr>
        </p:nvSpPr>
        <p:spPr>
          <a:xfrm>
            <a:off x="530352" y="2057400"/>
            <a:ext cx="7772400" cy="4419600"/>
          </a:xfrm>
        </p:spPr>
        <p:txBody>
          <a:bodyPr>
            <a:normAutofit/>
          </a:bodyPr>
          <a:lstStyle/>
          <a:p>
            <a:pPr algn="just">
              <a:lnSpc>
                <a:spcPct val="120000"/>
              </a:lnSpc>
              <a:spcBef>
                <a:spcPts val="600"/>
              </a:spcBef>
              <a:spcAft>
                <a:spcPts val="600"/>
              </a:spcAft>
            </a:pPr>
            <a:r>
              <a:rPr lang="en-US" sz="2500" dirty="0">
                <a:latin typeface="Arial"/>
                <a:ea typeface="Times New Roman"/>
              </a:rPr>
              <a:t>Jar, </a:t>
            </a:r>
            <a:r>
              <a:rPr lang="en-US" sz="2500" dirty="0" err="1">
                <a:latin typeface="Arial"/>
                <a:ea typeface="Times New Roman"/>
              </a:rPr>
              <a:t>Javerat</a:t>
            </a:r>
            <a:r>
              <a:rPr lang="en-US" sz="2500" dirty="0">
                <a:latin typeface="Arial"/>
                <a:ea typeface="Times New Roman"/>
              </a:rPr>
              <a:t>, </a:t>
            </a:r>
            <a:r>
              <a:rPr lang="en-US" sz="2500" dirty="0" err="1">
                <a:latin typeface="Arial"/>
                <a:ea typeface="Times New Roman"/>
              </a:rPr>
              <a:t>Jooru</a:t>
            </a:r>
            <a:r>
              <a:rPr lang="en-US" sz="2500" dirty="0">
                <a:latin typeface="Arial"/>
                <a:ea typeface="Times New Roman"/>
              </a:rPr>
              <a:t> = Property Curse!</a:t>
            </a:r>
          </a:p>
          <a:p>
            <a:pPr algn="just">
              <a:lnSpc>
                <a:spcPct val="120000"/>
              </a:lnSpc>
              <a:spcBef>
                <a:spcPts val="600"/>
              </a:spcBef>
              <a:spcAft>
                <a:spcPts val="600"/>
              </a:spcAft>
            </a:pPr>
            <a:r>
              <a:rPr lang="en-US" sz="2500" dirty="0">
                <a:latin typeface="Arial"/>
                <a:ea typeface="Times New Roman"/>
              </a:rPr>
              <a:t>True or False?</a:t>
            </a:r>
          </a:p>
          <a:p>
            <a:pPr algn="just">
              <a:lnSpc>
                <a:spcPct val="120000"/>
              </a:lnSpc>
              <a:spcBef>
                <a:spcPts val="600"/>
              </a:spcBef>
              <a:spcAft>
                <a:spcPts val="600"/>
              </a:spcAft>
            </a:pPr>
            <a:r>
              <a:rPr lang="en-US" sz="2500" dirty="0">
                <a:latin typeface="Arial"/>
                <a:ea typeface="Times New Roman"/>
              </a:rPr>
              <a:t>Death is certain and with it comes the pain and animosity from Property among loved ones</a:t>
            </a:r>
          </a:p>
          <a:p>
            <a:pPr algn="just">
              <a:lnSpc>
                <a:spcPct val="120000"/>
              </a:lnSpc>
              <a:spcBef>
                <a:spcPts val="600"/>
              </a:spcBef>
              <a:spcAft>
                <a:spcPts val="600"/>
              </a:spcAft>
            </a:pPr>
            <a:endParaRPr lang="en-US" sz="2500" dirty="0">
              <a:latin typeface="Arial"/>
              <a:ea typeface="Times New Roman"/>
            </a:endParaRPr>
          </a:p>
          <a:p>
            <a:pPr algn="just">
              <a:lnSpc>
                <a:spcPct val="120000"/>
              </a:lnSpc>
              <a:spcBef>
                <a:spcPts val="600"/>
              </a:spcBef>
              <a:spcAft>
                <a:spcPts val="600"/>
              </a:spcAft>
            </a:pPr>
            <a:r>
              <a:rPr lang="en-US" sz="2500" dirty="0">
                <a:latin typeface="Arial"/>
                <a:ea typeface="Times New Roman"/>
              </a:rPr>
              <a:t>Happy learning!</a:t>
            </a:r>
          </a:p>
        </p:txBody>
      </p:sp>
      <p:sp>
        <p:nvSpPr>
          <p:cNvPr id="4" name="Date Placeholder 3"/>
          <p:cNvSpPr>
            <a:spLocks noGrp="1"/>
          </p:cNvSpPr>
          <p:nvPr>
            <p:ph type="dt" sz="half" idx="10"/>
          </p:nvPr>
        </p:nvSpPr>
        <p:spPr/>
        <p:txBody>
          <a:bodyPr/>
          <a:lstStyle/>
          <a:p>
            <a:r>
              <a:rPr lang="en-US"/>
              <a:t>April 2018</a:t>
            </a:r>
          </a:p>
        </p:txBody>
      </p:sp>
      <p:sp>
        <p:nvSpPr>
          <p:cNvPr id="5" name="Footer Placeholder 4"/>
          <p:cNvSpPr>
            <a:spLocks noGrp="1"/>
          </p:cNvSpPr>
          <p:nvPr>
            <p:ph type="ftr" sz="quarter" idx="11"/>
          </p:nvPr>
        </p:nvSpPr>
        <p:spPr/>
        <p:txBody>
          <a:bodyPr/>
          <a:lstStyle/>
          <a:p>
            <a:r>
              <a:rPr lang="en-US" dirty="0"/>
              <a:t>www.indialegalhelp.com</a:t>
            </a:r>
          </a:p>
        </p:txBody>
      </p:sp>
      <p:sp>
        <p:nvSpPr>
          <p:cNvPr id="6" name="Slide Number Placeholder 5"/>
          <p:cNvSpPr>
            <a:spLocks noGrp="1"/>
          </p:cNvSpPr>
          <p:nvPr>
            <p:ph type="sldNum" sz="quarter" idx="12"/>
          </p:nvPr>
        </p:nvSpPr>
        <p:spPr/>
        <p:txBody>
          <a:bodyPr/>
          <a:lstStyle/>
          <a:p>
            <a:fld id="{745FCA8B-64D5-4E68-8E87-ACB5321CAB17}" type="slidenum">
              <a:rPr lang="en-US" smtClean="0"/>
              <a:pPr/>
              <a:t>2</a:t>
            </a:fld>
            <a:endParaRPr lang="en-US"/>
          </a:p>
        </p:txBody>
      </p:sp>
    </p:spTree>
    <p:extLst>
      <p:ext uri="{BB962C8B-B14F-4D97-AF65-F5344CB8AC3E}">
        <p14:creationId xmlns:p14="http://schemas.microsoft.com/office/powerpoint/2010/main" val="25388254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latin typeface="Arial" pitchFamily="34" charset="0"/>
                <a:cs typeface="Arial" pitchFamily="34" charset="0"/>
              </a:rPr>
              <a:t>10.	Will as Trust Deed </a:t>
            </a:r>
            <a:r>
              <a:rPr lang="en-US" sz="1800" b="1" dirty="0">
                <a:latin typeface="Arial" pitchFamily="34" charset="0"/>
                <a:cs typeface="Arial" pitchFamily="34" charset="0"/>
              </a:rPr>
              <a:t>(Continued)</a:t>
            </a:r>
          </a:p>
        </p:txBody>
      </p:sp>
      <p:sp>
        <p:nvSpPr>
          <p:cNvPr id="3" name="Content Placeholder 2"/>
          <p:cNvSpPr>
            <a:spLocks noGrp="1"/>
          </p:cNvSpPr>
          <p:nvPr>
            <p:ph idx="1"/>
          </p:nvPr>
        </p:nvSpPr>
        <p:spPr>
          <a:xfrm>
            <a:off x="457200" y="2133600"/>
            <a:ext cx="7758684" cy="4191000"/>
          </a:xfrm>
        </p:spPr>
        <p:txBody>
          <a:bodyPr>
            <a:noAutofit/>
          </a:bodyPr>
          <a:lstStyle/>
          <a:p>
            <a:pPr>
              <a:lnSpc>
                <a:spcPct val="110000"/>
              </a:lnSpc>
              <a:spcBef>
                <a:spcPts val="1200"/>
              </a:spcBef>
              <a:spcAft>
                <a:spcPts val="600"/>
              </a:spcAft>
            </a:pPr>
            <a:r>
              <a:rPr lang="en-US" sz="2000" dirty="0">
                <a:latin typeface="Arial" panose="020B0604020202020204" pitchFamily="34" charset="0"/>
                <a:cs typeface="Arial" panose="020B0604020202020204" pitchFamily="34" charset="0"/>
              </a:rPr>
              <a:t>Intention to create Trust should be clearly mentioned.</a:t>
            </a:r>
          </a:p>
          <a:p>
            <a:pPr>
              <a:lnSpc>
                <a:spcPct val="110000"/>
              </a:lnSpc>
              <a:spcBef>
                <a:spcPts val="1200"/>
              </a:spcBef>
              <a:spcAft>
                <a:spcPts val="600"/>
              </a:spcAft>
            </a:pPr>
            <a:r>
              <a:rPr lang="en-US" sz="2000" dirty="0">
                <a:latin typeface="Arial" panose="020B0604020202020204" pitchFamily="34" charset="0"/>
                <a:cs typeface="Arial" panose="020B0604020202020204" pitchFamily="34" charset="0"/>
              </a:rPr>
              <a:t>Purpose of the Trust should be clearly stated.</a:t>
            </a:r>
          </a:p>
          <a:p>
            <a:pPr>
              <a:lnSpc>
                <a:spcPct val="110000"/>
              </a:lnSpc>
              <a:spcBef>
                <a:spcPts val="1200"/>
              </a:spcBef>
              <a:spcAft>
                <a:spcPts val="600"/>
              </a:spcAft>
            </a:pPr>
            <a:r>
              <a:rPr lang="en-US" sz="2000" dirty="0">
                <a:latin typeface="Arial" panose="020B0604020202020204" pitchFamily="34" charset="0"/>
                <a:cs typeface="Arial" panose="020B0604020202020204" pitchFamily="34" charset="0"/>
              </a:rPr>
              <a:t>Beneficiaries should be clearly named.</a:t>
            </a:r>
          </a:p>
          <a:p>
            <a:pPr>
              <a:lnSpc>
                <a:spcPct val="110000"/>
              </a:lnSpc>
              <a:spcBef>
                <a:spcPts val="1200"/>
              </a:spcBef>
              <a:spcAft>
                <a:spcPts val="600"/>
              </a:spcAft>
            </a:pPr>
            <a:r>
              <a:rPr lang="en-US" sz="2000" dirty="0">
                <a:latin typeface="Arial" panose="020B0604020202020204" pitchFamily="34" charset="0"/>
                <a:cs typeface="Arial" panose="020B0604020202020204" pitchFamily="34" charset="0"/>
              </a:rPr>
              <a:t>Movable property being moved to Trust should be clearly defined and there should be no confusion or uncertainty around it.</a:t>
            </a:r>
          </a:p>
          <a:p>
            <a:pPr>
              <a:lnSpc>
                <a:spcPct val="110000"/>
              </a:lnSpc>
              <a:spcBef>
                <a:spcPts val="1200"/>
              </a:spcBef>
              <a:spcAft>
                <a:spcPts val="600"/>
              </a:spcAft>
            </a:pPr>
            <a:r>
              <a:rPr lang="en-US" sz="2000" dirty="0">
                <a:latin typeface="Arial" panose="020B0604020202020204" pitchFamily="34" charset="0"/>
                <a:cs typeface="Arial" panose="020B0604020202020204" pitchFamily="34" charset="0"/>
              </a:rPr>
              <a:t>Trustee(s) should be clearly named and / or the process of appointing trustee(s) should be clearly specified.</a:t>
            </a:r>
          </a:p>
          <a:p>
            <a:pPr>
              <a:lnSpc>
                <a:spcPct val="110000"/>
              </a:lnSpc>
              <a:spcBef>
                <a:spcPts val="1200"/>
              </a:spcBef>
              <a:spcAft>
                <a:spcPts val="600"/>
              </a:spcAft>
            </a:pPr>
            <a:r>
              <a:rPr lang="en-US" sz="2000" dirty="0">
                <a:latin typeface="Arial" panose="020B0604020202020204" pitchFamily="34" charset="0"/>
                <a:cs typeface="Arial" panose="020B0604020202020204" pitchFamily="34" charset="0"/>
              </a:rPr>
              <a:t>Directions for dissolution of private trust and distribution among beneficiaries should be clearly stated.</a:t>
            </a:r>
            <a:endParaRPr lang="en-IN"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20</a:t>
            </a:fld>
            <a:endParaRPr lang="en-US" dirty="0">
              <a:latin typeface="Times New Roman" pitchFamily="18" charset="0"/>
              <a:cs typeface="Times New Roman" pitchFamily="18" charset="0"/>
            </a:endParaRPr>
          </a:p>
        </p:txBody>
      </p:sp>
      <p:sp>
        <p:nvSpPr>
          <p:cNvPr id="7" name="Date Placeholder 3">
            <a:extLst>
              <a:ext uri="{FF2B5EF4-FFF2-40B4-BE49-F238E27FC236}">
                <a16:creationId xmlns:a16="http://schemas.microsoft.com/office/drawing/2014/main" id="{0DCCB6EA-46F9-42E5-A901-C3A8E94A3BAC}"/>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8" name="Footer Placeholder 4">
            <a:extLst>
              <a:ext uri="{FF2B5EF4-FFF2-40B4-BE49-F238E27FC236}">
                <a16:creationId xmlns:a16="http://schemas.microsoft.com/office/drawing/2014/main" id="{D412D996-D572-4DDF-84F2-B6126474915A}"/>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5884" y="365760"/>
            <a:ext cx="7620000" cy="1325562"/>
          </a:xfrm>
        </p:spPr>
        <p:txBody>
          <a:bodyPr>
            <a:normAutofit/>
          </a:bodyPr>
          <a:lstStyle/>
          <a:p>
            <a:r>
              <a:rPr lang="en-US" sz="2800" b="1" dirty="0">
                <a:latin typeface="Arial" pitchFamily="34" charset="0"/>
                <a:cs typeface="Arial" pitchFamily="34" charset="0"/>
              </a:rPr>
              <a:t>11.	Modification / Revocation</a:t>
            </a:r>
          </a:p>
        </p:txBody>
      </p:sp>
      <p:sp>
        <p:nvSpPr>
          <p:cNvPr id="3" name="Content Placeholder 2"/>
          <p:cNvSpPr>
            <a:spLocks noGrp="1"/>
          </p:cNvSpPr>
          <p:nvPr>
            <p:ph idx="1"/>
          </p:nvPr>
        </p:nvSpPr>
        <p:spPr>
          <a:xfrm>
            <a:off x="457200" y="2133600"/>
            <a:ext cx="7620000" cy="4343400"/>
          </a:xfrm>
        </p:spPr>
        <p:txBody>
          <a:bodyPr>
            <a:noAutofit/>
          </a:bodyPr>
          <a:lstStyle/>
          <a:p>
            <a:pPr algn="just">
              <a:lnSpc>
                <a:spcPct val="110000"/>
              </a:lnSpc>
              <a:spcBef>
                <a:spcPts val="600"/>
              </a:spcBef>
              <a:spcAft>
                <a:spcPts val="600"/>
              </a:spcAft>
            </a:pPr>
            <a:r>
              <a:rPr lang="en-IN" sz="2000" dirty="0">
                <a:latin typeface="Arial" panose="020B0604020202020204" pitchFamily="34" charset="0"/>
                <a:cs typeface="Arial" panose="020B0604020202020204" pitchFamily="34" charset="0"/>
              </a:rPr>
              <a:t>A Will can be modified / revoked anytime during lifetime of testator.</a:t>
            </a:r>
          </a:p>
          <a:p>
            <a:pPr algn="just">
              <a:lnSpc>
                <a:spcPct val="110000"/>
              </a:lnSpc>
              <a:spcBef>
                <a:spcPts val="600"/>
              </a:spcBef>
              <a:spcAft>
                <a:spcPts val="600"/>
              </a:spcAft>
            </a:pPr>
            <a:r>
              <a:rPr lang="en-IN" sz="2000" dirty="0">
                <a:latin typeface="Arial" panose="020B0604020202020204" pitchFamily="34" charset="0"/>
                <a:cs typeface="Arial" panose="020B0604020202020204" pitchFamily="34" charset="0"/>
              </a:rPr>
              <a:t>Modification / revocation to be done same way as execution. Sound mind + Two attesting witnesses.</a:t>
            </a:r>
          </a:p>
          <a:p>
            <a:pPr algn="just">
              <a:lnSpc>
                <a:spcPct val="110000"/>
              </a:lnSpc>
              <a:spcBef>
                <a:spcPts val="600"/>
              </a:spcBef>
              <a:spcAft>
                <a:spcPts val="600"/>
              </a:spcAft>
            </a:pPr>
            <a:r>
              <a:rPr lang="en-IN" sz="2000" dirty="0">
                <a:latin typeface="Arial" panose="020B0604020202020204" pitchFamily="34" charset="0"/>
                <a:cs typeface="Arial" panose="020B0604020202020204" pitchFamily="34" charset="0"/>
              </a:rPr>
              <a:t>Modification by overwriting after execution not allowed.</a:t>
            </a:r>
          </a:p>
          <a:p>
            <a:pPr algn="just">
              <a:lnSpc>
                <a:spcPct val="110000"/>
              </a:lnSpc>
              <a:spcBef>
                <a:spcPts val="600"/>
              </a:spcBef>
              <a:spcAft>
                <a:spcPts val="600"/>
              </a:spcAft>
            </a:pPr>
            <a:r>
              <a:rPr lang="en-IN" sz="2000" dirty="0">
                <a:latin typeface="Arial" panose="020B0604020202020204" pitchFamily="34" charset="0"/>
                <a:cs typeface="Arial" panose="020B0604020202020204" pitchFamily="34" charset="0"/>
              </a:rPr>
              <a:t>Revocation by burning or tearing of Will allowed but burning or tearing must be in front of two witnesses.</a:t>
            </a:r>
          </a:p>
          <a:p>
            <a:pPr algn="just">
              <a:lnSpc>
                <a:spcPct val="110000"/>
              </a:lnSpc>
              <a:spcBef>
                <a:spcPts val="600"/>
              </a:spcBef>
              <a:spcAft>
                <a:spcPts val="600"/>
              </a:spcAft>
            </a:pPr>
            <a:r>
              <a:rPr lang="en-IN" sz="2000" dirty="0">
                <a:latin typeface="Arial" panose="020B0604020202020204" pitchFamily="34" charset="0"/>
                <a:cs typeface="Arial" panose="020B0604020202020204" pitchFamily="34" charset="0"/>
              </a:rPr>
              <a:t>Witnesses required for modification / revocation. Same witnesses as for original Will not required.</a:t>
            </a:r>
          </a:p>
          <a:p>
            <a:pPr algn="just">
              <a:lnSpc>
                <a:spcPct val="110000"/>
              </a:lnSpc>
              <a:spcBef>
                <a:spcPts val="600"/>
              </a:spcBef>
              <a:spcAft>
                <a:spcPts val="600"/>
              </a:spcAft>
            </a:pPr>
            <a:r>
              <a:rPr lang="en-IN" sz="2000" dirty="0">
                <a:latin typeface="Arial" panose="020B0604020202020204" pitchFamily="34" charset="0"/>
                <a:cs typeface="Arial" panose="020B0604020202020204" pitchFamily="34" charset="0"/>
              </a:rPr>
              <a:t>Modification / revocation of registered Will need not be registered, but advisable.</a:t>
            </a:r>
          </a:p>
          <a:p>
            <a:pPr algn="just">
              <a:lnSpc>
                <a:spcPct val="110000"/>
              </a:lnSpc>
              <a:spcBef>
                <a:spcPts val="1200"/>
              </a:spcBef>
              <a:spcAft>
                <a:spcPts val="1200"/>
              </a:spcAft>
            </a:pPr>
            <a:endParaRPr lang="en-IN" sz="2000" dirty="0">
              <a:latin typeface="Arial" panose="020B0604020202020204" pitchFamily="34" charset="0"/>
              <a:cs typeface="Arial" panose="020B0604020202020204" pitchFamily="34" charset="0"/>
            </a:endParaRPr>
          </a:p>
          <a:p>
            <a:pPr algn="just">
              <a:lnSpc>
                <a:spcPct val="110000"/>
              </a:lnSpc>
              <a:spcBef>
                <a:spcPts val="600"/>
              </a:spcBef>
            </a:pPr>
            <a:endParaRPr lang="en-IN"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21</a:t>
            </a:fld>
            <a:endParaRPr lang="en-US" dirty="0">
              <a:latin typeface="Times New Roman" pitchFamily="18" charset="0"/>
              <a:cs typeface="Times New Roman" pitchFamily="18" charset="0"/>
            </a:endParaRPr>
          </a:p>
        </p:txBody>
      </p:sp>
      <p:sp>
        <p:nvSpPr>
          <p:cNvPr id="7" name="Date Placeholder 3">
            <a:extLst>
              <a:ext uri="{FF2B5EF4-FFF2-40B4-BE49-F238E27FC236}">
                <a16:creationId xmlns:a16="http://schemas.microsoft.com/office/drawing/2014/main" id="{8DF18BE8-1D45-4E1A-8B7A-9581A5DC2852}"/>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8" name="Footer Placeholder 4">
            <a:extLst>
              <a:ext uri="{FF2B5EF4-FFF2-40B4-BE49-F238E27FC236}">
                <a16:creationId xmlns:a16="http://schemas.microsoft.com/office/drawing/2014/main" id="{ED581660-0833-4369-B5D8-C6B6EEEDF104}"/>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Tree>
    <p:extLst>
      <p:ext uri="{BB962C8B-B14F-4D97-AF65-F5344CB8AC3E}">
        <p14:creationId xmlns:p14="http://schemas.microsoft.com/office/powerpoint/2010/main" val="12088599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575964" cy="780288"/>
          </a:xfrm>
        </p:spPr>
        <p:txBody>
          <a:bodyPr>
            <a:normAutofit/>
          </a:bodyPr>
          <a:lstStyle/>
          <a:p>
            <a:r>
              <a:rPr lang="en-US" sz="2800" b="1" dirty="0">
                <a:latin typeface="Arial" pitchFamily="34" charset="0"/>
                <a:cs typeface="Arial" pitchFamily="34" charset="0"/>
              </a:rPr>
              <a:t>12.	Procedure after death of testator</a:t>
            </a:r>
          </a:p>
        </p:txBody>
      </p:sp>
      <p:sp>
        <p:nvSpPr>
          <p:cNvPr id="3" name="Content Placeholder 2"/>
          <p:cNvSpPr>
            <a:spLocks noGrp="1"/>
          </p:cNvSpPr>
          <p:nvPr>
            <p:ph idx="1"/>
          </p:nvPr>
        </p:nvSpPr>
        <p:spPr>
          <a:xfrm>
            <a:off x="946404" y="1828801"/>
            <a:ext cx="6749796" cy="4351337"/>
          </a:xfrm>
        </p:spPr>
        <p:txBody>
          <a:bodyPr>
            <a:normAutofit fontScale="92500"/>
          </a:bodyPr>
          <a:lstStyle/>
          <a:p>
            <a:pPr>
              <a:lnSpc>
                <a:spcPct val="110000"/>
              </a:lnSpc>
              <a:spcBef>
                <a:spcPts val="1200"/>
              </a:spcBef>
              <a:spcAft>
                <a:spcPts val="600"/>
              </a:spcAft>
            </a:pPr>
            <a:r>
              <a:rPr lang="en-IN" sz="1900" dirty="0">
                <a:latin typeface="Arial" panose="020B0604020202020204" pitchFamily="34" charset="0"/>
                <a:cs typeface="Arial" panose="020B0604020202020204" pitchFamily="34" charset="0"/>
              </a:rPr>
              <a:t>Probate / Letter of Administration is almost compulsory in Mumbai and Chennai, but mostly not required in rest of India.</a:t>
            </a:r>
          </a:p>
          <a:p>
            <a:pPr>
              <a:lnSpc>
                <a:spcPct val="110000"/>
              </a:lnSpc>
              <a:spcBef>
                <a:spcPts val="1200"/>
              </a:spcBef>
              <a:spcAft>
                <a:spcPts val="600"/>
              </a:spcAft>
            </a:pPr>
            <a:r>
              <a:rPr lang="en-IN" sz="1900" dirty="0">
                <a:latin typeface="Arial" panose="020B0604020202020204" pitchFamily="34" charset="0"/>
                <a:cs typeface="Arial" panose="020B0604020202020204" pitchFamily="34" charset="0"/>
              </a:rPr>
              <a:t>In most parts of India, a notarized true copy (in some places a photocopy) of Will and Death Certificate of testator sufficient to get conveyance of property in favour of legatee.</a:t>
            </a:r>
          </a:p>
          <a:p>
            <a:pPr>
              <a:lnSpc>
                <a:spcPct val="110000"/>
              </a:lnSpc>
              <a:spcBef>
                <a:spcPts val="1200"/>
              </a:spcBef>
              <a:spcAft>
                <a:spcPts val="600"/>
              </a:spcAft>
            </a:pPr>
            <a:r>
              <a:rPr lang="en-IN" sz="1900" dirty="0">
                <a:latin typeface="Arial" panose="020B0604020202020204" pitchFamily="34" charset="0"/>
                <a:cs typeface="Arial" panose="020B0604020202020204" pitchFamily="34" charset="0"/>
              </a:rPr>
              <a:t>Application for probate by Executor.</a:t>
            </a:r>
          </a:p>
          <a:p>
            <a:pPr>
              <a:lnSpc>
                <a:spcPct val="110000"/>
              </a:lnSpc>
              <a:spcBef>
                <a:spcPts val="1200"/>
              </a:spcBef>
              <a:spcAft>
                <a:spcPts val="600"/>
              </a:spcAft>
            </a:pPr>
            <a:r>
              <a:rPr lang="en-IN" sz="1900" dirty="0">
                <a:latin typeface="Arial" panose="020B0604020202020204" pitchFamily="34" charset="0"/>
                <a:cs typeface="Arial" panose="020B0604020202020204" pitchFamily="34" charset="0"/>
              </a:rPr>
              <a:t>Application for Letter of Administration by a beneficiary if there is no executor named in the Will.</a:t>
            </a:r>
          </a:p>
          <a:p>
            <a:pPr>
              <a:lnSpc>
                <a:spcPct val="110000"/>
              </a:lnSpc>
              <a:spcBef>
                <a:spcPts val="1200"/>
              </a:spcBef>
              <a:spcAft>
                <a:spcPts val="600"/>
              </a:spcAft>
            </a:pPr>
            <a:r>
              <a:rPr lang="en-IN" sz="1900" dirty="0">
                <a:latin typeface="Arial" panose="020B0604020202020204" pitchFamily="34" charset="0"/>
                <a:cs typeface="Arial" panose="020B0604020202020204" pitchFamily="34" charset="0"/>
              </a:rPr>
              <a:t>Probate / Letter of Administration granted by appropriate court.</a:t>
            </a:r>
          </a:p>
          <a:p>
            <a:pPr>
              <a:lnSpc>
                <a:spcPct val="110000"/>
              </a:lnSpc>
              <a:spcBef>
                <a:spcPts val="1200"/>
              </a:spcBef>
              <a:spcAft>
                <a:spcPts val="600"/>
              </a:spcAft>
            </a:pPr>
            <a:endParaRPr lang="en-IN" sz="2000" dirty="0">
              <a:latin typeface="Arial" panose="020B0604020202020204" pitchFamily="34" charset="0"/>
              <a:cs typeface="Arial" panose="020B0604020202020204" pitchFamily="34" charset="0"/>
            </a:endParaRPr>
          </a:p>
          <a:p>
            <a:pPr>
              <a:lnSpc>
                <a:spcPct val="110000"/>
              </a:lnSpc>
              <a:spcBef>
                <a:spcPts val="1200"/>
              </a:spcBef>
              <a:spcAft>
                <a:spcPts val="600"/>
              </a:spcAft>
            </a:pPr>
            <a:endParaRPr lang="en-IN" sz="2000" dirty="0">
              <a:latin typeface="Arial" panose="020B0604020202020204" pitchFamily="34" charset="0"/>
              <a:cs typeface="Arial" panose="020B0604020202020204" pitchFamily="34" charset="0"/>
            </a:endParaRPr>
          </a:p>
          <a:p>
            <a:pPr>
              <a:lnSpc>
                <a:spcPct val="110000"/>
              </a:lnSpc>
              <a:spcBef>
                <a:spcPts val="1200"/>
              </a:spcBef>
              <a:spcAft>
                <a:spcPts val="600"/>
              </a:spcAft>
            </a:pPr>
            <a:endParaRPr lang="en-IN"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22</a:t>
            </a:fld>
            <a:endParaRPr lang="en-US" dirty="0">
              <a:latin typeface="Times New Roman" pitchFamily="18" charset="0"/>
              <a:cs typeface="Times New Roman" pitchFamily="18" charset="0"/>
            </a:endParaRPr>
          </a:p>
        </p:txBody>
      </p:sp>
      <p:sp>
        <p:nvSpPr>
          <p:cNvPr id="7" name="Date Placeholder 3">
            <a:extLst>
              <a:ext uri="{FF2B5EF4-FFF2-40B4-BE49-F238E27FC236}">
                <a16:creationId xmlns:a16="http://schemas.microsoft.com/office/drawing/2014/main" id="{269BC287-E076-4744-89C4-43605C8E8A71}"/>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8" name="Footer Placeholder 4">
            <a:extLst>
              <a:ext uri="{FF2B5EF4-FFF2-40B4-BE49-F238E27FC236}">
                <a16:creationId xmlns:a16="http://schemas.microsoft.com/office/drawing/2014/main" id="{012EC8A7-14E3-4F13-9610-91870BEA33D9}"/>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Tree>
    <p:extLst>
      <p:ext uri="{BB962C8B-B14F-4D97-AF65-F5344CB8AC3E}">
        <p14:creationId xmlns:p14="http://schemas.microsoft.com/office/powerpoint/2010/main" val="1626493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80288"/>
          </a:xfrm>
        </p:spPr>
        <p:txBody>
          <a:bodyPr/>
          <a:lstStyle/>
          <a:p>
            <a:r>
              <a:rPr lang="en-US" sz="2800" b="1" dirty="0">
                <a:latin typeface="Arial" pitchFamily="34" charset="0"/>
                <a:cs typeface="Arial" pitchFamily="34" charset="0"/>
              </a:rPr>
              <a:t>13.	Advance Medical Directives</a:t>
            </a:r>
            <a:endParaRPr lang="en-US" sz="1400" dirty="0">
              <a:latin typeface="Arial" pitchFamily="34" charset="0"/>
              <a:cs typeface="Arial" pitchFamily="34" charset="0"/>
            </a:endParaRPr>
          </a:p>
        </p:txBody>
      </p:sp>
      <p:sp>
        <p:nvSpPr>
          <p:cNvPr id="3" name="Content Placeholder 2"/>
          <p:cNvSpPr>
            <a:spLocks noGrp="1"/>
          </p:cNvSpPr>
          <p:nvPr>
            <p:ph idx="1"/>
          </p:nvPr>
        </p:nvSpPr>
        <p:spPr>
          <a:xfrm>
            <a:off x="457200" y="1935480"/>
            <a:ext cx="7772400" cy="4312920"/>
          </a:xfrm>
        </p:spPr>
        <p:txBody>
          <a:bodyPr>
            <a:normAutofit fontScale="85000" lnSpcReduction="10000"/>
          </a:bodyPr>
          <a:lstStyle/>
          <a:p>
            <a:pPr marL="0" lvl="1" indent="0">
              <a:lnSpc>
                <a:spcPct val="120000"/>
              </a:lnSpc>
              <a:spcBef>
                <a:spcPts val="600"/>
              </a:spcBef>
              <a:spcAft>
                <a:spcPts val="600"/>
              </a:spcAft>
              <a:buClr>
                <a:schemeClr val="accent3"/>
              </a:buClr>
              <a:buSzPct val="95000"/>
              <a:buNone/>
            </a:pPr>
            <a:r>
              <a:rPr lang="en-IN" sz="2000" dirty="0">
                <a:latin typeface="Arial" panose="020B0604020202020204" pitchFamily="34" charset="0"/>
                <a:cs typeface="Arial" panose="020B0604020202020204" pitchFamily="34" charset="0"/>
              </a:rPr>
              <a:t>Advance Medical Directives (AMD) / Living Will are directions to one’s near and dear ones to take critical decisions during:</a:t>
            </a:r>
          </a:p>
          <a:p>
            <a:pPr marL="274320" lvl="1" indent="-274320">
              <a:lnSpc>
                <a:spcPct val="120000"/>
              </a:lnSpc>
              <a:spcBef>
                <a:spcPts val="600"/>
              </a:spcBef>
              <a:spcAft>
                <a:spcPts val="600"/>
              </a:spcAft>
              <a:buClr>
                <a:schemeClr val="accent3"/>
              </a:buClr>
              <a:buSzPct val="95000"/>
            </a:pPr>
            <a:r>
              <a:rPr lang="en-US" sz="2000" dirty="0">
                <a:latin typeface="Arial" panose="020B0604020202020204" pitchFamily="34" charset="0"/>
                <a:cs typeface="Arial" panose="020B0604020202020204" pitchFamily="34" charset="0"/>
              </a:rPr>
              <a:t>A </a:t>
            </a:r>
            <a:r>
              <a:rPr lang="en-US" sz="2000" b="1" u="sng" dirty="0">
                <a:latin typeface="Arial" panose="020B0604020202020204" pitchFamily="34" charset="0"/>
                <a:cs typeface="Arial" panose="020B0604020202020204" pitchFamily="34" charset="0"/>
              </a:rPr>
              <a:t>terminal condition</a:t>
            </a:r>
            <a:r>
              <a:rPr lang="en-US" sz="2000" dirty="0">
                <a:latin typeface="Arial" panose="020B0604020202020204" pitchFamily="34" charset="0"/>
                <a:cs typeface="Arial" panose="020B0604020202020204" pitchFamily="34" charset="0"/>
              </a:rPr>
              <a:t> – an incurable or irreversible condition which even with the administration of life-sustaining treatment will result in death in foreseeable future.</a:t>
            </a:r>
          </a:p>
          <a:p>
            <a:pPr marL="274320" lvl="1" indent="-274320">
              <a:lnSpc>
                <a:spcPct val="120000"/>
              </a:lnSpc>
              <a:spcBef>
                <a:spcPts val="600"/>
              </a:spcBef>
              <a:spcAft>
                <a:spcPts val="600"/>
              </a:spcAft>
              <a:buClr>
                <a:schemeClr val="accent3"/>
              </a:buClr>
              <a:buSzPct val="95000"/>
            </a:pPr>
            <a:r>
              <a:rPr lang="en-US" sz="2000" dirty="0">
                <a:latin typeface="Arial" panose="020B0604020202020204" pitchFamily="34" charset="0"/>
                <a:cs typeface="Arial" panose="020B0604020202020204" pitchFamily="34" charset="0"/>
              </a:rPr>
              <a:t>A </a:t>
            </a:r>
            <a:r>
              <a:rPr lang="en-US" sz="2000" b="1" u="sng" dirty="0">
                <a:latin typeface="Arial" panose="020B0604020202020204" pitchFamily="34" charset="0"/>
                <a:cs typeface="Arial" panose="020B0604020202020204" pitchFamily="34" charset="0"/>
              </a:rPr>
              <a:t>persistently unconscious condition</a:t>
            </a:r>
            <a:r>
              <a:rPr lang="en-US" sz="2000" dirty="0">
                <a:latin typeface="Arial" panose="020B0604020202020204" pitchFamily="34" charset="0"/>
                <a:cs typeface="Arial" panose="020B0604020202020204" pitchFamily="34" charset="0"/>
              </a:rPr>
              <a:t> – an  irreversible condition, in which thought and awareness of self and environment are absent.</a:t>
            </a:r>
          </a:p>
          <a:p>
            <a:pPr marL="274320" lvl="1" indent="-274320">
              <a:lnSpc>
                <a:spcPct val="120000"/>
              </a:lnSpc>
              <a:spcBef>
                <a:spcPts val="600"/>
              </a:spcBef>
              <a:spcAft>
                <a:spcPts val="600"/>
              </a:spcAft>
              <a:buClr>
                <a:schemeClr val="accent3"/>
              </a:buClr>
              <a:buSzPct val="95000"/>
            </a:pPr>
            <a:r>
              <a:rPr lang="en-US" sz="2000" dirty="0">
                <a:latin typeface="Arial" panose="020B0604020202020204" pitchFamily="34" charset="0"/>
                <a:cs typeface="Arial" panose="020B0604020202020204" pitchFamily="34" charset="0"/>
              </a:rPr>
              <a:t>An </a:t>
            </a:r>
            <a:r>
              <a:rPr lang="en-US" sz="2000" b="1" u="sng" dirty="0">
                <a:latin typeface="Arial" panose="020B0604020202020204" pitchFamily="34" charset="0"/>
                <a:cs typeface="Arial" panose="020B0604020202020204" pitchFamily="34" charset="0"/>
              </a:rPr>
              <a:t>end-stage condition</a:t>
            </a:r>
            <a:r>
              <a:rPr lang="en-US" sz="2000" dirty="0">
                <a:latin typeface="Arial" panose="020B0604020202020204" pitchFamily="34" charset="0"/>
                <a:cs typeface="Arial" panose="020B0604020202020204" pitchFamily="34" charset="0"/>
              </a:rPr>
              <a:t> – a condition caused by injury, disease or illness which results in severe and permanent deterioration indicated by incompetency and complete physical dependency for which treatment of the irreversible condition would be medically ineffective.</a:t>
            </a:r>
          </a:p>
          <a:p>
            <a:pPr marL="274320" lvl="1" indent="-274320">
              <a:lnSpc>
                <a:spcPct val="110000"/>
              </a:lnSpc>
              <a:spcBef>
                <a:spcPts val="1200"/>
              </a:spcBef>
              <a:spcAft>
                <a:spcPts val="600"/>
              </a:spcAft>
              <a:buClr>
                <a:schemeClr val="accent3"/>
              </a:buClr>
              <a:buSzPct val="95000"/>
            </a:pPr>
            <a:endParaRPr lang="en-IN" sz="2000" dirty="0">
              <a:latin typeface="Arial" panose="020B0604020202020204" pitchFamily="34" charset="0"/>
              <a:cs typeface="Arial" panose="020B0604020202020204" pitchFamily="34" charset="0"/>
            </a:endParaRPr>
          </a:p>
          <a:p>
            <a:pPr>
              <a:lnSpc>
                <a:spcPct val="110000"/>
              </a:lnSpc>
              <a:spcBef>
                <a:spcPts val="1200"/>
              </a:spcBef>
              <a:spcAft>
                <a:spcPts val="600"/>
              </a:spcAft>
            </a:pPr>
            <a:endParaRPr lang="en-IN"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23</a:t>
            </a:fld>
            <a:endParaRPr lang="en-US" dirty="0">
              <a:latin typeface="Times New Roman" pitchFamily="18" charset="0"/>
              <a:cs typeface="Times New Roman" pitchFamily="18" charset="0"/>
            </a:endParaRPr>
          </a:p>
        </p:txBody>
      </p:sp>
      <p:sp>
        <p:nvSpPr>
          <p:cNvPr id="7" name="Date Placeholder 3">
            <a:extLst>
              <a:ext uri="{FF2B5EF4-FFF2-40B4-BE49-F238E27FC236}">
                <a16:creationId xmlns:a16="http://schemas.microsoft.com/office/drawing/2014/main" id="{E4BCC13F-D341-4A0D-8DBB-51F30CBA5E94}"/>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8" name="Footer Placeholder 4">
            <a:extLst>
              <a:ext uri="{FF2B5EF4-FFF2-40B4-BE49-F238E27FC236}">
                <a16:creationId xmlns:a16="http://schemas.microsoft.com/office/drawing/2014/main" id="{210ACF77-7DC2-421A-B5AA-29C15A22F2C5}"/>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Tree>
    <p:extLst>
      <p:ext uri="{BB962C8B-B14F-4D97-AF65-F5344CB8AC3E}">
        <p14:creationId xmlns:p14="http://schemas.microsoft.com/office/powerpoint/2010/main" val="27742231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80288"/>
          </a:xfrm>
        </p:spPr>
        <p:txBody>
          <a:bodyPr/>
          <a:lstStyle/>
          <a:p>
            <a:r>
              <a:rPr lang="en-US" sz="2800" b="1" dirty="0">
                <a:latin typeface="Arial" pitchFamily="34" charset="0"/>
                <a:cs typeface="Arial" pitchFamily="34" charset="0"/>
              </a:rPr>
              <a:t>13.	Advance Medical Directives </a:t>
            </a:r>
            <a:r>
              <a:rPr lang="en-US" sz="1800" b="1" dirty="0">
                <a:latin typeface="Arial" pitchFamily="34" charset="0"/>
                <a:cs typeface="Arial" pitchFamily="34" charset="0"/>
              </a:rPr>
              <a:t>(Continued)</a:t>
            </a:r>
            <a:endParaRPr lang="en-US" sz="1800" dirty="0">
              <a:latin typeface="Arial" pitchFamily="34" charset="0"/>
              <a:cs typeface="Arial" pitchFamily="34" charset="0"/>
            </a:endParaRPr>
          </a:p>
        </p:txBody>
      </p:sp>
      <p:sp>
        <p:nvSpPr>
          <p:cNvPr id="3" name="Content Placeholder 2"/>
          <p:cNvSpPr>
            <a:spLocks noGrp="1"/>
          </p:cNvSpPr>
          <p:nvPr>
            <p:ph idx="1"/>
          </p:nvPr>
        </p:nvSpPr>
        <p:spPr>
          <a:xfrm>
            <a:off x="457200" y="1935480"/>
            <a:ext cx="7772400" cy="4312920"/>
          </a:xfrm>
        </p:spPr>
        <p:txBody>
          <a:bodyPr>
            <a:normAutofit fontScale="92500" lnSpcReduction="10000"/>
          </a:bodyPr>
          <a:lstStyle/>
          <a:p>
            <a:pPr marL="0" lvl="1" indent="0">
              <a:lnSpc>
                <a:spcPct val="120000"/>
              </a:lnSpc>
              <a:spcBef>
                <a:spcPts val="600"/>
              </a:spcBef>
              <a:spcAft>
                <a:spcPts val="600"/>
              </a:spcAft>
              <a:buClr>
                <a:schemeClr val="accent3"/>
              </a:buClr>
              <a:buSzPct val="95000"/>
              <a:buNone/>
            </a:pPr>
            <a:r>
              <a:rPr lang="en-IN" sz="2000" b="1" dirty="0">
                <a:latin typeface="Arial" panose="020B0604020202020204" pitchFamily="34" charset="0"/>
                <a:cs typeface="Arial" panose="020B0604020202020204" pitchFamily="34" charset="0"/>
              </a:rPr>
              <a:t>Essential Concepts:</a:t>
            </a:r>
          </a:p>
          <a:p>
            <a:pPr marL="274320" lvl="1" indent="-274320">
              <a:lnSpc>
                <a:spcPct val="120000"/>
              </a:lnSpc>
              <a:spcBef>
                <a:spcPts val="600"/>
              </a:spcBef>
              <a:spcAft>
                <a:spcPts val="600"/>
              </a:spcAft>
              <a:buClr>
                <a:schemeClr val="accent3"/>
              </a:buClr>
              <a:buSzPct val="95000"/>
            </a:pPr>
            <a:r>
              <a:rPr lang="en-US" sz="2000" dirty="0">
                <a:latin typeface="Arial" panose="020B0604020202020204" pitchFamily="34" charset="0"/>
                <a:cs typeface="Arial" panose="020B0604020202020204" pitchFamily="34" charset="0"/>
              </a:rPr>
              <a:t>AMD and Will are very different; cannot be combined. AMD relates to before death. Will relates to after death.</a:t>
            </a:r>
          </a:p>
          <a:p>
            <a:pPr marL="274320" lvl="1" indent="-274320">
              <a:lnSpc>
                <a:spcPct val="120000"/>
              </a:lnSpc>
              <a:spcBef>
                <a:spcPts val="600"/>
              </a:spcBef>
              <a:spcAft>
                <a:spcPts val="600"/>
              </a:spcAft>
              <a:buClr>
                <a:schemeClr val="accent3"/>
              </a:buClr>
              <a:buSzPct val="95000"/>
            </a:pPr>
            <a:r>
              <a:rPr lang="en-US" sz="2000" u="sng" dirty="0">
                <a:latin typeface="Arial" panose="020B0604020202020204" pitchFamily="34" charset="0"/>
                <a:cs typeface="Arial" panose="020B0604020202020204" pitchFamily="34" charset="0"/>
              </a:rPr>
              <a:t>Active Euthanasia</a:t>
            </a:r>
            <a:r>
              <a:rPr lang="en-US" sz="2000" dirty="0">
                <a:latin typeface="Arial" panose="020B0604020202020204" pitchFamily="34" charset="0"/>
                <a:cs typeface="Arial" panose="020B0604020202020204" pitchFamily="34" charset="0"/>
              </a:rPr>
              <a:t> – some action like injecting a poison is absolutely illegal. AMD does not relate to active  euthanasia.</a:t>
            </a:r>
          </a:p>
          <a:p>
            <a:pPr marL="274320" lvl="1" indent="-274320">
              <a:lnSpc>
                <a:spcPct val="120000"/>
              </a:lnSpc>
              <a:spcBef>
                <a:spcPts val="600"/>
              </a:spcBef>
              <a:spcAft>
                <a:spcPts val="600"/>
              </a:spcAft>
              <a:buClr>
                <a:schemeClr val="accent3"/>
              </a:buClr>
              <a:buSzPct val="95000"/>
            </a:pPr>
            <a:r>
              <a:rPr lang="en-US" sz="2000" u="sng" dirty="0">
                <a:latin typeface="Arial" panose="020B0604020202020204" pitchFamily="34" charset="0"/>
                <a:cs typeface="Arial" panose="020B0604020202020204" pitchFamily="34" charset="0"/>
              </a:rPr>
              <a:t>Passive Euthanasia</a:t>
            </a:r>
            <a:r>
              <a:rPr lang="en-US" sz="2000" dirty="0">
                <a:latin typeface="Arial" panose="020B0604020202020204" pitchFamily="34" charset="0"/>
                <a:cs typeface="Arial" panose="020B0604020202020204" pitchFamily="34" charset="0"/>
              </a:rPr>
              <a:t> – not providing some life saving treatment or withholding or withdrawing life support systems. Allowed subject to safeguards.</a:t>
            </a:r>
          </a:p>
          <a:p>
            <a:pPr marL="274320" lvl="1" indent="-274320">
              <a:lnSpc>
                <a:spcPct val="120000"/>
              </a:lnSpc>
              <a:spcBef>
                <a:spcPts val="600"/>
              </a:spcBef>
              <a:spcAft>
                <a:spcPts val="600"/>
              </a:spcAft>
              <a:buClr>
                <a:schemeClr val="accent3"/>
              </a:buClr>
              <a:buSzPct val="95000"/>
            </a:pPr>
            <a:r>
              <a:rPr lang="en-US" sz="2000" u="sng" dirty="0">
                <a:latin typeface="Arial" panose="020B0604020202020204" pitchFamily="34" charset="0"/>
                <a:cs typeface="Arial" panose="020B0604020202020204" pitchFamily="34" charset="0"/>
              </a:rPr>
              <a:t>Medical Power of Attorney</a:t>
            </a:r>
            <a:r>
              <a:rPr lang="en-US" sz="2000" dirty="0">
                <a:latin typeface="Arial" panose="020B0604020202020204" pitchFamily="34" charset="0"/>
                <a:cs typeface="Arial" panose="020B0604020202020204" pitchFamily="34" charset="0"/>
              </a:rPr>
              <a:t> – Also called guardian / caretaker  / trusted  agent. To take critical healthcare decisions when one is not able to take such decisions. </a:t>
            </a:r>
          </a:p>
          <a:p>
            <a:pPr marL="274320" lvl="1" indent="-274320">
              <a:lnSpc>
                <a:spcPct val="110000"/>
              </a:lnSpc>
              <a:spcBef>
                <a:spcPts val="1200"/>
              </a:spcBef>
              <a:spcAft>
                <a:spcPts val="600"/>
              </a:spcAft>
              <a:buClr>
                <a:schemeClr val="accent3"/>
              </a:buClr>
              <a:buSzPct val="95000"/>
            </a:pPr>
            <a:endParaRPr lang="en-IN" sz="2000" dirty="0">
              <a:latin typeface="Arial" panose="020B0604020202020204" pitchFamily="34" charset="0"/>
              <a:cs typeface="Arial" panose="020B0604020202020204" pitchFamily="34" charset="0"/>
            </a:endParaRPr>
          </a:p>
          <a:p>
            <a:pPr>
              <a:lnSpc>
                <a:spcPct val="110000"/>
              </a:lnSpc>
              <a:spcBef>
                <a:spcPts val="1200"/>
              </a:spcBef>
              <a:spcAft>
                <a:spcPts val="600"/>
              </a:spcAft>
            </a:pPr>
            <a:endParaRPr lang="en-IN"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24</a:t>
            </a:fld>
            <a:endParaRPr lang="en-US" dirty="0">
              <a:latin typeface="Times New Roman" pitchFamily="18" charset="0"/>
              <a:cs typeface="Times New Roman" pitchFamily="18" charset="0"/>
            </a:endParaRPr>
          </a:p>
        </p:txBody>
      </p:sp>
      <p:sp>
        <p:nvSpPr>
          <p:cNvPr id="7" name="Date Placeholder 3">
            <a:extLst>
              <a:ext uri="{FF2B5EF4-FFF2-40B4-BE49-F238E27FC236}">
                <a16:creationId xmlns:a16="http://schemas.microsoft.com/office/drawing/2014/main" id="{AD949F0B-7741-451C-B327-217E794F2669}"/>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8" name="Footer Placeholder 4">
            <a:extLst>
              <a:ext uri="{FF2B5EF4-FFF2-40B4-BE49-F238E27FC236}">
                <a16:creationId xmlns:a16="http://schemas.microsoft.com/office/drawing/2014/main" id="{D236DC48-F5E7-407F-9BD0-218386B5E211}"/>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Tree>
    <p:extLst>
      <p:ext uri="{BB962C8B-B14F-4D97-AF65-F5344CB8AC3E}">
        <p14:creationId xmlns:p14="http://schemas.microsoft.com/office/powerpoint/2010/main" val="27742231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648" y="400812"/>
            <a:ext cx="8229600" cy="780288"/>
          </a:xfrm>
        </p:spPr>
        <p:txBody>
          <a:bodyPr/>
          <a:lstStyle/>
          <a:p>
            <a:r>
              <a:rPr lang="en-US" sz="2800" b="1" dirty="0">
                <a:latin typeface="Arial" pitchFamily="34" charset="0"/>
                <a:cs typeface="Arial" pitchFamily="34" charset="0"/>
              </a:rPr>
              <a:t>13.	Advance Medical Directives </a:t>
            </a:r>
            <a:r>
              <a:rPr lang="en-US" sz="1800" b="1" dirty="0">
                <a:latin typeface="Arial" pitchFamily="34" charset="0"/>
                <a:cs typeface="Arial" pitchFamily="34" charset="0"/>
              </a:rPr>
              <a:t>(Continued)</a:t>
            </a:r>
            <a:endParaRPr lang="en-US" sz="1800" dirty="0">
              <a:latin typeface="Arial" pitchFamily="34" charset="0"/>
              <a:cs typeface="Arial" pitchFamily="34" charset="0"/>
            </a:endParaRPr>
          </a:p>
        </p:txBody>
      </p:sp>
      <p:sp>
        <p:nvSpPr>
          <p:cNvPr id="3" name="Content Placeholder 2"/>
          <p:cNvSpPr>
            <a:spLocks noGrp="1"/>
          </p:cNvSpPr>
          <p:nvPr>
            <p:ph idx="1"/>
          </p:nvPr>
        </p:nvSpPr>
        <p:spPr>
          <a:xfrm>
            <a:off x="457200" y="1181100"/>
            <a:ext cx="8229600" cy="5067300"/>
          </a:xfrm>
        </p:spPr>
        <p:txBody>
          <a:bodyPr>
            <a:normAutofit fontScale="77500" lnSpcReduction="20000"/>
          </a:bodyPr>
          <a:lstStyle/>
          <a:p>
            <a:pPr marL="0" lvl="1" indent="0">
              <a:lnSpc>
                <a:spcPct val="120000"/>
              </a:lnSpc>
              <a:spcBef>
                <a:spcPts val="600"/>
              </a:spcBef>
              <a:spcAft>
                <a:spcPts val="600"/>
              </a:spcAft>
              <a:buClr>
                <a:schemeClr val="accent3"/>
              </a:buClr>
              <a:buSzPct val="95000"/>
              <a:buNone/>
            </a:pPr>
            <a:r>
              <a:rPr lang="en-IN" sz="2600" b="1" dirty="0">
                <a:latin typeface="Arial" panose="020B0604020202020204" pitchFamily="34" charset="0"/>
                <a:cs typeface="Arial" panose="020B0604020202020204" pitchFamily="34" charset="0"/>
              </a:rPr>
              <a:t>Execution of AMD</a:t>
            </a:r>
            <a:r>
              <a:rPr lang="en-IN" sz="2600" dirty="0">
                <a:latin typeface="Arial" panose="020B0604020202020204" pitchFamily="34" charset="0"/>
                <a:cs typeface="Arial" panose="020B0604020202020204" pitchFamily="34" charset="0"/>
              </a:rPr>
              <a:t>:</a:t>
            </a:r>
          </a:p>
          <a:p>
            <a:pPr marL="274320" lvl="1" indent="-274320">
              <a:lnSpc>
                <a:spcPct val="120000"/>
              </a:lnSpc>
              <a:spcBef>
                <a:spcPts val="600"/>
              </a:spcBef>
              <a:spcAft>
                <a:spcPts val="600"/>
              </a:spcAft>
              <a:buClr>
                <a:schemeClr val="accent3"/>
              </a:buClr>
              <a:buSzPct val="95000"/>
            </a:pPr>
            <a:r>
              <a:rPr lang="en-US" sz="2600" dirty="0">
                <a:latin typeface="Arial" panose="020B0604020202020204" pitchFamily="34" charset="0"/>
                <a:cs typeface="Arial" panose="020B0604020202020204" pitchFamily="34" charset="0"/>
              </a:rPr>
              <a:t>Only adult can execute &amp; Must be of sound mind</a:t>
            </a:r>
          </a:p>
          <a:p>
            <a:pPr marL="274320" lvl="1" indent="-274320">
              <a:lnSpc>
                <a:spcPct val="120000"/>
              </a:lnSpc>
              <a:spcBef>
                <a:spcPts val="600"/>
              </a:spcBef>
              <a:spcAft>
                <a:spcPts val="600"/>
              </a:spcAft>
              <a:buClr>
                <a:schemeClr val="accent3"/>
              </a:buClr>
              <a:buSzPct val="95000"/>
            </a:pPr>
            <a:r>
              <a:rPr lang="en-US" sz="2600" dirty="0">
                <a:latin typeface="Arial" panose="020B0604020202020204" pitchFamily="34" charset="0"/>
                <a:cs typeface="Arial" panose="020B0604020202020204" pitchFamily="34" charset="0"/>
              </a:rPr>
              <a:t>Voluntarily executed without fraud or coercion &amp; Must be in writing</a:t>
            </a:r>
          </a:p>
          <a:p>
            <a:pPr marL="274320" lvl="1" indent="-274320">
              <a:lnSpc>
                <a:spcPct val="130000"/>
              </a:lnSpc>
              <a:spcBef>
                <a:spcPts val="600"/>
              </a:spcBef>
              <a:spcAft>
                <a:spcPts val="600"/>
              </a:spcAft>
              <a:buClr>
                <a:schemeClr val="accent3"/>
              </a:buClr>
              <a:buSzPct val="95000"/>
            </a:pPr>
            <a:r>
              <a:rPr lang="en-US" sz="2600" dirty="0">
                <a:latin typeface="Arial" panose="020B0604020202020204" pitchFamily="34" charset="0"/>
                <a:cs typeface="Arial" panose="020B0604020202020204" pitchFamily="34" charset="0"/>
              </a:rPr>
              <a:t>Must lay down in clear terms (a) when medical treatment may be withdrawn and (b) when specific medical treatment shall not be given.</a:t>
            </a:r>
          </a:p>
          <a:p>
            <a:pPr marL="0" lvl="1" indent="0">
              <a:lnSpc>
                <a:spcPct val="120000"/>
              </a:lnSpc>
              <a:spcBef>
                <a:spcPts val="600"/>
              </a:spcBef>
              <a:spcAft>
                <a:spcPts val="600"/>
              </a:spcAft>
              <a:buClr>
                <a:schemeClr val="accent3"/>
              </a:buClr>
              <a:buSzPct val="95000"/>
              <a:buNone/>
            </a:pPr>
            <a:r>
              <a:rPr lang="en-IN" sz="2600" b="1" dirty="0">
                <a:latin typeface="Arial" panose="020B0604020202020204" pitchFamily="34" charset="0"/>
                <a:cs typeface="Arial" panose="020B0604020202020204" pitchFamily="34" charset="0"/>
              </a:rPr>
              <a:t>Giving Effect to AMD – Four stage protection</a:t>
            </a:r>
            <a:r>
              <a:rPr lang="en-IN" sz="2600" dirty="0">
                <a:latin typeface="Arial" panose="020B0604020202020204" pitchFamily="34" charset="0"/>
                <a:cs typeface="Arial" panose="020B0604020202020204" pitchFamily="34" charset="0"/>
              </a:rPr>
              <a:t>:</a:t>
            </a:r>
          </a:p>
          <a:p>
            <a:pPr marL="274320" lvl="1" indent="-274320">
              <a:lnSpc>
                <a:spcPct val="120000"/>
              </a:lnSpc>
              <a:spcBef>
                <a:spcPts val="600"/>
              </a:spcBef>
              <a:spcAft>
                <a:spcPts val="600"/>
              </a:spcAft>
              <a:buClr>
                <a:schemeClr val="accent3"/>
              </a:buClr>
              <a:buSzPct val="95000"/>
            </a:pPr>
            <a:r>
              <a:rPr lang="en-US" sz="2600" dirty="0">
                <a:latin typeface="Arial" panose="020B0604020202020204" pitchFamily="34" charset="0"/>
                <a:cs typeface="Arial" panose="020B0604020202020204" pitchFamily="34" charset="0"/>
              </a:rPr>
              <a:t>Guardian or caretaker named in the AMD </a:t>
            </a:r>
          </a:p>
          <a:p>
            <a:pPr marL="274320" lvl="1" indent="-274320">
              <a:lnSpc>
                <a:spcPct val="120000"/>
              </a:lnSpc>
              <a:spcBef>
                <a:spcPts val="600"/>
              </a:spcBef>
              <a:spcAft>
                <a:spcPts val="600"/>
              </a:spcAft>
              <a:buClr>
                <a:schemeClr val="accent3"/>
              </a:buClr>
              <a:buSzPct val="95000"/>
            </a:pPr>
            <a:r>
              <a:rPr lang="en-US" sz="2600" dirty="0">
                <a:latin typeface="Arial" panose="020B0604020202020204" pitchFamily="34" charset="0"/>
                <a:cs typeface="Arial" panose="020B0604020202020204" pitchFamily="34" charset="0"/>
              </a:rPr>
              <a:t>Doctor treating the patient &amp; </a:t>
            </a:r>
          </a:p>
          <a:p>
            <a:pPr marL="274320" lvl="1" indent="-274320">
              <a:lnSpc>
                <a:spcPct val="120000"/>
              </a:lnSpc>
              <a:spcBef>
                <a:spcPts val="600"/>
              </a:spcBef>
              <a:spcAft>
                <a:spcPts val="600"/>
              </a:spcAft>
              <a:buClr>
                <a:schemeClr val="accent3"/>
              </a:buClr>
              <a:buSzPct val="95000"/>
            </a:pPr>
            <a:r>
              <a:rPr lang="en-US" sz="2600" dirty="0">
                <a:latin typeface="Arial" panose="020B0604020202020204" pitchFamily="34" charset="0"/>
                <a:cs typeface="Arial" panose="020B0604020202020204" pitchFamily="34" charset="0"/>
              </a:rPr>
              <a:t>Medical Board constituted by the hospital</a:t>
            </a:r>
          </a:p>
          <a:p>
            <a:pPr marL="274320" lvl="1" indent="-274320">
              <a:lnSpc>
                <a:spcPct val="120000"/>
              </a:lnSpc>
              <a:spcBef>
                <a:spcPts val="600"/>
              </a:spcBef>
              <a:spcAft>
                <a:spcPts val="600"/>
              </a:spcAft>
              <a:buClr>
                <a:schemeClr val="accent3"/>
              </a:buClr>
              <a:buSzPct val="95000"/>
            </a:pPr>
            <a:r>
              <a:rPr lang="en-US" sz="2600" dirty="0">
                <a:latin typeface="Arial" panose="020B0604020202020204" pitchFamily="34" charset="0"/>
                <a:cs typeface="Arial" panose="020B0604020202020204" pitchFamily="34" charset="0"/>
              </a:rPr>
              <a:t>Medical Board constituted by the District Collector.</a:t>
            </a:r>
          </a:p>
          <a:p>
            <a:pPr marL="274320" lvl="1" indent="-274320">
              <a:lnSpc>
                <a:spcPct val="130000"/>
              </a:lnSpc>
              <a:spcBef>
                <a:spcPts val="600"/>
              </a:spcBef>
              <a:spcAft>
                <a:spcPts val="600"/>
              </a:spcAft>
              <a:buClr>
                <a:schemeClr val="accent3"/>
              </a:buClr>
              <a:buSzPct val="95000"/>
            </a:pPr>
            <a:endParaRPr lang="en-US" sz="2000" dirty="0">
              <a:latin typeface="Arial" panose="020B0604020202020204" pitchFamily="34" charset="0"/>
              <a:cs typeface="Arial" panose="020B0604020202020204" pitchFamily="34" charset="0"/>
            </a:endParaRPr>
          </a:p>
          <a:p>
            <a:pPr marL="274320" lvl="1" indent="-274320">
              <a:lnSpc>
                <a:spcPct val="120000"/>
              </a:lnSpc>
              <a:spcBef>
                <a:spcPts val="600"/>
              </a:spcBef>
              <a:spcAft>
                <a:spcPts val="600"/>
              </a:spcAft>
              <a:buClr>
                <a:schemeClr val="accent3"/>
              </a:buClr>
              <a:buSzPct val="95000"/>
            </a:pPr>
            <a:endParaRPr lang="en-US" sz="2000" dirty="0">
              <a:latin typeface="Arial" panose="020B0604020202020204" pitchFamily="34" charset="0"/>
              <a:cs typeface="Arial" panose="020B0604020202020204" pitchFamily="34" charset="0"/>
            </a:endParaRPr>
          </a:p>
          <a:p>
            <a:pPr marL="274320" lvl="1" indent="-274320">
              <a:lnSpc>
                <a:spcPct val="110000"/>
              </a:lnSpc>
              <a:spcBef>
                <a:spcPts val="1200"/>
              </a:spcBef>
              <a:spcAft>
                <a:spcPts val="600"/>
              </a:spcAft>
              <a:buClr>
                <a:schemeClr val="accent3"/>
              </a:buClr>
              <a:buSzPct val="95000"/>
            </a:pPr>
            <a:endParaRPr lang="en-IN" sz="2000" dirty="0">
              <a:latin typeface="Arial" panose="020B0604020202020204" pitchFamily="34" charset="0"/>
              <a:cs typeface="Arial" panose="020B0604020202020204" pitchFamily="34" charset="0"/>
            </a:endParaRPr>
          </a:p>
          <a:p>
            <a:pPr>
              <a:lnSpc>
                <a:spcPct val="110000"/>
              </a:lnSpc>
              <a:spcBef>
                <a:spcPts val="1200"/>
              </a:spcBef>
              <a:spcAft>
                <a:spcPts val="600"/>
              </a:spcAft>
            </a:pPr>
            <a:endParaRPr lang="en-IN"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25</a:t>
            </a:fld>
            <a:endParaRPr lang="en-US" dirty="0">
              <a:latin typeface="Times New Roman" pitchFamily="18" charset="0"/>
              <a:cs typeface="Times New Roman" pitchFamily="18" charset="0"/>
            </a:endParaRPr>
          </a:p>
        </p:txBody>
      </p:sp>
      <p:sp>
        <p:nvSpPr>
          <p:cNvPr id="7" name="Date Placeholder 3">
            <a:extLst>
              <a:ext uri="{FF2B5EF4-FFF2-40B4-BE49-F238E27FC236}">
                <a16:creationId xmlns:a16="http://schemas.microsoft.com/office/drawing/2014/main" id="{F5BF0F84-415C-496E-AF98-85731F70E58C}"/>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8" name="Footer Placeholder 4">
            <a:extLst>
              <a:ext uri="{FF2B5EF4-FFF2-40B4-BE49-F238E27FC236}">
                <a16:creationId xmlns:a16="http://schemas.microsoft.com/office/drawing/2014/main" id="{42F52E67-B567-47D0-8EA8-6F5827DDA25E}"/>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Tree>
    <p:extLst>
      <p:ext uri="{BB962C8B-B14F-4D97-AF65-F5344CB8AC3E}">
        <p14:creationId xmlns:p14="http://schemas.microsoft.com/office/powerpoint/2010/main" val="27742231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80288"/>
          </a:xfrm>
        </p:spPr>
        <p:txBody>
          <a:bodyPr/>
          <a:lstStyle/>
          <a:p>
            <a:r>
              <a:rPr lang="en-US" sz="2800" b="1" dirty="0">
                <a:latin typeface="Arial" pitchFamily="34" charset="0"/>
                <a:cs typeface="Arial" pitchFamily="34" charset="0"/>
              </a:rPr>
              <a:t>13.	Advance Medical Directives </a:t>
            </a:r>
            <a:r>
              <a:rPr lang="en-US" sz="1800" b="1" dirty="0">
                <a:latin typeface="Arial" pitchFamily="34" charset="0"/>
                <a:cs typeface="Arial" pitchFamily="34" charset="0"/>
              </a:rPr>
              <a:t>(Continued)</a:t>
            </a:r>
            <a:endParaRPr lang="en-US" sz="1800" dirty="0">
              <a:latin typeface="Arial" pitchFamily="34" charset="0"/>
              <a:cs typeface="Arial" pitchFamily="34" charset="0"/>
            </a:endParaRPr>
          </a:p>
        </p:txBody>
      </p:sp>
      <p:sp>
        <p:nvSpPr>
          <p:cNvPr id="3" name="Content Placeholder 2"/>
          <p:cNvSpPr>
            <a:spLocks noGrp="1"/>
          </p:cNvSpPr>
          <p:nvPr>
            <p:ph idx="1"/>
          </p:nvPr>
        </p:nvSpPr>
        <p:spPr>
          <a:xfrm>
            <a:off x="457200" y="1935480"/>
            <a:ext cx="7983855" cy="4312920"/>
          </a:xfrm>
        </p:spPr>
        <p:txBody>
          <a:bodyPr>
            <a:normAutofit/>
          </a:bodyPr>
          <a:lstStyle/>
          <a:p>
            <a:pPr marL="0" lvl="1" indent="0">
              <a:lnSpc>
                <a:spcPct val="120000"/>
              </a:lnSpc>
              <a:spcBef>
                <a:spcPts val="600"/>
              </a:spcBef>
              <a:spcAft>
                <a:spcPts val="600"/>
              </a:spcAft>
              <a:buClr>
                <a:schemeClr val="accent3"/>
              </a:buClr>
              <a:buSzPct val="95000"/>
              <a:buNone/>
            </a:pPr>
            <a:r>
              <a:rPr lang="en-IN" sz="2000" b="1" dirty="0">
                <a:latin typeface="Arial" panose="020B0604020202020204" pitchFamily="34" charset="0"/>
                <a:cs typeface="Arial" panose="020B0604020202020204" pitchFamily="34" charset="0"/>
              </a:rPr>
              <a:t>Procedure for execution of AMD</a:t>
            </a:r>
            <a:r>
              <a:rPr lang="en-IN" sz="2000" dirty="0">
                <a:latin typeface="Arial" panose="020B0604020202020204" pitchFamily="34" charset="0"/>
                <a:cs typeface="Arial" panose="020B0604020202020204" pitchFamily="34" charset="0"/>
              </a:rPr>
              <a:t>:</a:t>
            </a:r>
          </a:p>
          <a:p>
            <a:pPr marL="274320" lvl="1" indent="-274320">
              <a:lnSpc>
                <a:spcPct val="120000"/>
              </a:lnSpc>
              <a:spcBef>
                <a:spcPts val="600"/>
              </a:spcBef>
              <a:spcAft>
                <a:spcPts val="600"/>
              </a:spcAft>
              <a:buClr>
                <a:schemeClr val="accent3"/>
              </a:buClr>
              <a:buSzPct val="95000"/>
            </a:pPr>
            <a:r>
              <a:rPr lang="en-US" sz="1800" dirty="0">
                <a:latin typeface="Arial" panose="020B0604020202020204" pitchFamily="34" charset="0"/>
                <a:cs typeface="Arial" panose="020B0604020202020204" pitchFamily="34" charset="0"/>
              </a:rPr>
              <a:t>Like Will to be signed in front of two or more witnesses.</a:t>
            </a:r>
          </a:p>
          <a:p>
            <a:pPr marL="274320" lvl="1" indent="-274320">
              <a:lnSpc>
                <a:spcPct val="120000"/>
              </a:lnSpc>
              <a:spcBef>
                <a:spcPts val="600"/>
              </a:spcBef>
              <a:spcAft>
                <a:spcPts val="600"/>
              </a:spcAft>
              <a:buClr>
                <a:schemeClr val="accent3"/>
              </a:buClr>
              <a:buSzPct val="95000"/>
            </a:pPr>
            <a:r>
              <a:rPr lang="en-US" sz="1800" dirty="0">
                <a:latin typeface="Arial" panose="020B0604020202020204" pitchFamily="34" charset="0"/>
                <a:cs typeface="Arial" panose="020B0604020202020204" pitchFamily="34" charset="0"/>
              </a:rPr>
              <a:t>To be countersigned by Judicial Magistrate of First Class (JMFC).</a:t>
            </a:r>
          </a:p>
          <a:p>
            <a:pPr marL="274320" lvl="1" indent="-274320">
              <a:lnSpc>
                <a:spcPct val="120000"/>
              </a:lnSpc>
              <a:spcBef>
                <a:spcPts val="600"/>
              </a:spcBef>
              <a:spcAft>
                <a:spcPts val="600"/>
              </a:spcAft>
              <a:buClr>
                <a:schemeClr val="accent3"/>
              </a:buClr>
              <a:buSzPct val="95000"/>
            </a:pPr>
            <a:r>
              <a:rPr lang="en-US" sz="1800" dirty="0">
                <a:latin typeface="Arial" panose="020B0604020202020204" pitchFamily="34" charset="0"/>
                <a:cs typeface="Arial" panose="020B0604020202020204" pitchFamily="34" charset="0"/>
              </a:rPr>
              <a:t>Copies to be given to JMFC, family members, district court, family physician, local government (municipal corporation / panchayat).</a:t>
            </a:r>
          </a:p>
          <a:p>
            <a:pPr marL="274320" lvl="1" indent="-274320">
              <a:lnSpc>
                <a:spcPct val="120000"/>
              </a:lnSpc>
              <a:spcBef>
                <a:spcPts val="600"/>
              </a:spcBef>
              <a:spcAft>
                <a:spcPts val="600"/>
              </a:spcAft>
              <a:buClr>
                <a:schemeClr val="accent3"/>
              </a:buClr>
              <a:buSzPct val="95000"/>
            </a:pPr>
            <a:r>
              <a:rPr lang="en-US" sz="1800" dirty="0">
                <a:latin typeface="Arial" panose="020B0604020202020204" pitchFamily="34" charset="0"/>
                <a:cs typeface="Arial" panose="020B0604020202020204" pitchFamily="34" charset="0"/>
              </a:rPr>
              <a:t>No stamp duty required.</a:t>
            </a:r>
          </a:p>
          <a:p>
            <a:pPr marL="274320" lvl="1" indent="-274320">
              <a:lnSpc>
                <a:spcPct val="120000"/>
              </a:lnSpc>
              <a:spcBef>
                <a:spcPts val="600"/>
              </a:spcBef>
              <a:spcAft>
                <a:spcPts val="600"/>
              </a:spcAft>
              <a:buClr>
                <a:schemeClr val="accent3"/>
              </a:buClr>
              <a:buSzPct val="95000"/>
            </a:pPr>
            <a:r>
              <a:rPr lang="en-US" sz="1800" dirty="0">
                <a:latin typeface="Arial" panose="020B0604020202020204" pitchFamily="34" charset="0"/>
                <a:cs typeface="Arial" panose="020B0604020202020204" pitchFamily="34" charset="0"/>
              </a:rPr>
              <a:t>No particular format prescribed.</a:t>
            </a:r>
          </a:p>
          <a:p>
            <a:pPr marL="274320" lvl="1" indent="-274320">
              <a:lnSpc>
                <a:spcPct val="120000"/>
              </a:lnSpc>
              <a:spcBef>
                <a:spcPts val="600"/>
              </a:spcBef>
              <a:spcAft>
                <a:spcPts val="600"/>
              </a:spcAft>
              <a:buClr>
                <a:schemeClr val="accent3"/>
              </a:buClr>
              <a:buSzPct val="95000"/>
            </a:pPr>
            <a:r>
              <a:rPr lang="en-US" sz="1800" dirty="0">
                <a:latin typeface="Arial" panose="020B0604020202020204" pitchFamily="34" charset="0"/>
                <a:cs typeface="Arial" panose="020B0604020202020204" pitchFamily="34" charset="0"/>
              </a:rPr>
              <a:t>No registration / fees.</a:t>
            </a:r>
          </a:p>
          <a:p>
            <a:pPr marL="274320" lvl="1" indent="-274320">
              <a:lnSpc>
                <a:spcPct val="120000"/>
              </a:lnSpc>
              <a:spcBef>
                <a:spcPts val="600"/>
              </a:spcBef>
              <a:spcAft>
                <a:spcPts val="600"/>
              </a:spcAft>
              <a:buClr>
                <a:schemeClr val="accent3"/>
              </a:buClr>
              <a:buSzPct val="95000"/>
            </a:pPr>
            <a:r>
              <a:rPr lang="en-US" sz="1800" dirty="0">
                <a:latin typeface="Arial" panose="020B0604020202020204" pitchFamily="34" charset="0"/>
                <a:cs typeface="Arial" panose="020B0604020202020204" pitchFamily="34" charset="0"/>
              </a:rPr>
              <a:t>However in India the Doctor has the final discretion and AMD is a guide.</a:t>
            </a:r>
          </a:p>
          <a:p>
            <a:pPr marL="274320" lvl="1" indent="-274320">
              <a:lnSpc>
                <a:spcPct val="110000"/>
              </a:lnSpc>
              <a:spcBef>
                <a:spcPts val="1200"/>
              </a:spcBef>
              <a:spcAft>
                <a:spcPts val="600"/>
              </a:spcAft>
              <a:buClr>
                <a:schemeClr val="accent3"/>
              </a:buClr>
              <a:buSzPct val="95000"/>
            </a:pPr>
            <a:endParaRPr lang="en-IN" sz="2000" dirty="0">
              <a:latin typeface="Arial" panose="020B0604020202020204" pitchFamily="34" charset="0"/>
              <a:cs typeface="Arial" panose="020B0604020202020204" pitchFamily="34" charset="0"/>
            </a:endParaRPr>
          </a:p>
          <a:p>
            <a:pPr>
              <a:lnSpc>
                <a:spcPct val="110000"/>
              </a:lnSpc>
              <a:spcBef>
                <a:spcPts val="1200"/>
              </a:spcBef>
              <a:spcAft>
                <a:spcPts val="600"/>
              </a:spcAft>
            </a:pPr>
            <a:endParaRPr lang="en-IN"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26</a:t>
            </a:fld>
            <a:endParaRPr lang="en-US" dirty="0">
              <a:latin typeface="Times New Roman" pitchFamily="18" charset="0"/>
              <a:cs typeface="Times New Roman" pitchFamily="18" charset="0"/>
            </a:endParaRPr>
          </a:p>
        </p:txBody>
      </p:sp>
      <p:sp>
        <p:nvSpPr>
          <p:cNvPr id="7" name="Date Placeholder 3">
            <a:extLst>
              <a:ext uri="{FF2B5EF4-FFF2-40B4-BE49-F238E27FC236}">
                <a16:creationId xmlns:a16="http://schemas.microsoft.com/office/drawing/2014/main" id="{11091B01-99DC-4947-9183-6F9AEDED93C9}"/>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8" name="Footer Placeholder 4">
            <a:extLst>
              <a:ext uri="{FF2B5EF4-FFF2-40B4-BE49-F238E27FC236}">
                <a16:creationId xmlns:a16="http://schemas.microsoft.com/office/drawing/2014/main" id="{9AAFF5FE-E01C-4179-9A2E-0DC2BEB42B8E}"/>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Tree>
    <p:extLst>
      <p:ext uri="{BB962C8B-B14F-4D97-AF65-F5344CB8AC3E}">
        <p14:creationId xmlns:p14="http://schemas.microsoft.com/office/powerpoint/2010/main" val="27742231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80288"/>
          </a:xfrm>
        </p:spPr>
        <p:txBody>
          <a:bodyPr/>
          <a:lstStyle/>
          <a:p>
            <a:r>
              <a:rPr lang="en-US" sz="2800" b="1" dirty="0">
                <a:latin typeface="Arial" pitchFamily="34" charset="0"/>
                <a:cs typeface="Arial" pitchFamily="34" charset="0"/>
              </a:rPr>
              <a:t>16.	Income Tax Implication</a:t>
            </a:r>
            <a:endParaRPr lang="en-US" sz="1800" dirty="0">
              <a:latin typeface="Arial" pitchFamily="34" charset="0"/>
              <a:cs typeface="Arial" pitchFamily="34" charset="0"/>
            </a:endParaRPr>
          </a:p>
        </p:txBody>
      </p:sp>
      <p:sp>
        <p:nvSpPr>
          <p:cNvPr id="3" name="Content Placeholder 2"/>
          <p:cNvSpPr>
            <a:spLocks noGrp="1"/>
          </p:cNvSpPr>
          <p:nvPr>
            <p:ph idx="1"/>
          </p:nvPr>
        </p:nvSpPr>
        <p:spPr>
          <a:xfrm>
            <a:off x="457200" y="1935480"/>
            <a:ext cx="8229600" cy="4312920"/>
          </a:xfrm>
        </p:spPr>
        <p:txBody>
          <a:bodyPr>
            <a:normAutofit/>
          </a:bodyPr>
          <a:lstStyle/>
          <a:p>
            <a:pPr marL="274320" lvl="1" indent="-274320">
              <a:lnSpc>
                <a:spcPct val="110000"/>
              </a:lnSpc>
              <a:spcBef>
                <a:spcPts val="1200"/>
              </a:spcBef>
              <a:spcAft>
                <a:spcPts val="600"/>
              </a:spcAft>
              <a:buClr>
                <a:schemeClr val="accent3"/>
              </a:buClr>
              <a:buSzPct val="95000"/>
            </a:pPr>
            <a:endParaRPr lang="en-IN" sz="2000" dirty="0">
              <a:latin typeface="Arial" panose="020B0604020202020204" pitchFamily="34" charset="0"/>
              <a:cs typeface="Arial" panose="020B0604020202020204" pitchFamily="34" charset="0"/>
            </a:endParaRPr>
          </a:p>
          <a:p>
            <a:pPr>
              <a:lnSpc>
                <a:spcPct val="110000"/>
              </a:lnSpc>
              <a:spcBef>
                <a:spcPts val="1200"/>
              </a:spcBef>
              <a:spcAft>
                <a:spcPts val="600"/>
              </a:spcAft>
            </a:pPr>
            <a:endParaRPr lang="en-IN"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27</a:t>
            </a:fld>
            <a:endParaRPr lang="en-US" dirty="0">
              <a:latin typeface="Times New Roman" pitchFamily="18" charset="0"/>
              <a:cs typeface="Times New Roman" pitchFamily="18" charset="0"/>
            </a:endParaRPr>
          </a:p>
        </p:txBody>
      </p:sp>
      <p:sp>
        <p:nvSpPr>
          <p:cNvPr id="7" name="Date Placeholder 3">
            <a:extLst>
              <a:ext uri="{FF2B5EF4-FFF2-40B4-BE49-F238E27FC236}">
                <a16:creationId xmlns:a16="http://schemas.microsoft.com/office/drawing/2014/main" id="{87759DB0-BE9E-400D-ABCE-387D04F72B2E}"/>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8" name="Footer Placeholder 4">
            <a:extLst>
              <a:ext uri="{FF2B5EF4-FFF2-40B4-BE49-F238E27FC236}">
                <a16:creationId xmlns:a16="http://schemas.microsoft.com/office/drawing/2014/main" id="{3F106B72-EABF-46F9-AB8C-9F1B24695B95}"/>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
        <p:nvSpPr>
          <p:cNvPr id="12" name="Content Placeholder 2">
            <a:extLst>
              <a:ext uri="{FF2B5EF4-FFF2-40B4-BE49-F238E27FC236}">
                <a16:creationId xmlns:a16="http://schemas.microsoft.com/office/drawing/2014/main" id="{5B5B884F-7CF6-48D4-B1E2-65B38459FB1B}"/>
              </a:ext>
            </a:extLst>
          </p:cNvPr>
          <p:cNvSpPr txBox="1">
            <a:spLocks/>
          </p:cNvSpPr>
          <p:nvPr/>
        </p:nvSpPr>
        <p:spPr>
          <a:xfrm>
            <a:off x="609600" y="1752600"/>
            <a:ext cx="7696200" cy="4800600"/>
          </a:xfrm>
          <a:prstGeom prst="rect">
            <a:avLst/>
          </a:prstGeom>
        </p:spPr>
        <p:txBody>
          <a:bodyPr vert="horz" lIns="91440" tIns="45720" rIns="91440" bIns="45720" rtlCol="0">
            <a:no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a:lstStyle>
          <a:p>
            <a:pPr marL="274320" lvl="1" indent="0">
              <a:buNone/>
            </a:pPr>
            <a:r>
              <a:rPr lang="en-IN" sz="1800" b="1" dirty="0">
                <a:latin typeface="Arial" panose="020B0604020202020204" pitchFamily="34" charset="0"/>
                <a:cs typeface="Arial" panose="020B0604020202020204" pitchFamily="34" charset="0"/>
              </a:rPr>
              <a:t>Transactions not regarded as transfer [Section 47]</a:t>
            </a:r>
          </a:p>
          <a:p>
            <a:pPr marL="274320" lvl="1" indent="0">
              <a:buNone/>
            </a:pPr>
            <a:r>
              <a:rPr lang="en-IN" dirty="0">
                <a:latin typeface="Arial" panose="020B0604020202020204" pitchFamily="34" charset="0"/>
                <a:cs typeface="Arial" panose="020B0604020202020204" pitchFamily="34" charset="0"/>
              </a:rPr>
              <a:t>The meaning of transfer is given in section 2(47), whereas transactions not regarded as transfer are covered under sections 46 and 47. In the following transactions although there is a transfer, these are not considered to be transfer for purposes of capital gains:— </a:t>
            </a:r>
          </a:p>
          <a:p>
            <a:pPr marL="274320" lvl="1" indent="0">
              <a:buNone/>
            </a:pPr>
            <a:r>
              <a:rPr lang="en-IN" dirty="0">
                <a:latin typeface="Arial" panose="020B0604020202020204" pitchFamily="34" charset="0"/>
                <a:cs typeface="Arial" panose="020B0604020202020204" pitchFamily="34" charset="0"/>
              </a:rPr>
              <a:t>(iii) any transfer of a capital asset under a gift or will or an irrevocable trust.</a:t>
            </a:r>
          </a:p>
          <a:p>
            <a:pPr marL="274320" lvl="1" indent="0">
              <a:buNone/>
            </a:pPr>
            <a:endParaRPr lang="en-IN" dirty="0">
              <a:latin typeface="Arial" panose="020B0604020202020204" pitchFamily="34" charset="0"/>
              <a:cs typeface="Arial" panose="020B0604020202020204" pitchFamily="34" charset="0"/>
            </a:endParaRPr>
          </a:p>
          <a:p>
            <a:pPr marL="274320" lvl="1" indent="0">
              <a:buNone/>
            </a:pPr>
            <a:r>
              <a:rPr lang="en-IN" b="1" dirty="0">
                <a:latin typeface="Arial" panose="020B0604020202020204" pitchFamily="34" charset="0"/>
                <a:cs typeface="Arial" panose="020B0604020202020204" pitchFamily="34" charset="0"/>
              </a:rPr>
              <a:t>Deemed cost of acquisition Cost to the previous owner [Section 49(1)]:</a:t>
            </a:r>
          </a:p>
          <a:p>
            <a:pPr marL="274320" lvl="1" indent="0">
              <a:buNone/>
            </a:pPr>
            <a:r>
              <a:rPr lang="en-IN" dirty="0">
                <a:latin typeface="Arial" panose="020B0604020202020204" pitchFamily="34" charset="0"/>
                <a:cs typeface="Arial" panose="020B0604020202020204" pitchFamily="34" charset="0"/>
              </a:rPr>
              <a:t>Where the capital asset became the property of the </a:t>
            </a:r>
            <a:r>
              <a:rPr lang="en-IN" dirty="0" err="1">
                <a:latin typeface="Arial" panose="020B0604020202020204" pitchFamily="34" charset="0"/>
                <a:cs typeface="Arial" panose="020B0604020202020204" pitchFamily="34" charset="0"/>
              </a:rPr>
              <a:t>assessee</a:t>
            </a:r>
            <a:r>
              <a:rPr lang="en-IN" dirty="0">
                <a:latin typeface="Arial" panose="020B0604020202020204" pitchFamily="34" charset="0"/>
                <a:cs typeface="Arial" panose="020B0604020202020204" pitchFamily="34" charset="0"/>
              </a:rPr>
              <a:t> in any of the manner mentioned below, the cost of acquisition of the asset shall be deemed to be cost for which the previous owner of the property acquired it: (a) on the distribution of the assets on total/partial partition of Hindu Undivided Family; (b) under a gift or will; (c) by succession, inheritance or devolution; </a:t>
            </a:r>
          </a:p>
          <a:p>
            <a:pPr marL="274320" lvl="1" indent="0">
              <a:buNone/>
            </a:pPr>
            <a:endParaRPr lang="en-IN" dirty="0">
              <a:latin typeface="Arial" panose="020B0604020202020204" pitchFamily="34" charset="0"/>
              <a:cs typeface="Arial" panose="020B0604020202020204" pitchFamily="34" charset="0"/>
            </a:endParaRPr>
          </a:p>
          <a:p>
            <a:pPr marL="274320" lvl="1" indent="0">
              <a:buNone/>
            </a:pPr>
            <a:r>
              <a:rPr lang="en-IN" b="1" dirty="0">
                <a:latin typeface="Arial" panose="020B0604020202020204" pitchFamily="34" charset="0"/>
                <a:cs typeface="Arial" panose="020B0604020202020204" pitchFamily="34" charset="0"/>
              </a:rPr>
              <a:t>Income of any person to include gift of money etc. </a:t>
            </a:r>
          </a:p>
          <a:p>
            <a:pPr marL="274320" lvl="1" indent="0">
              <a:buNone/>
            </a:pPr>
            <a:r>
              <a:rPr lang="en-IN" dirty="0">
                <a:latin typeface="Arial" panose="020B0604020202020204" pitchFamily="34" charset="0"/>
                <a:cs typeface="Arial" panose="020B0604020202020204" pitchFamily="34" charset="0"/>
              </a:rPr>
              <a:t>Section 56(2)(x), shall not apply to any sum of money or any property received— (</a:t>
            </a:r>
            <a:r>
              <a:rPr lang="en-IN" dirty="0" err="1">
                <a:latin typeface="Arial" panose="020B0604020202020204" pitchFamily="34" charset="0"/>
                <a:cs typeface="Arial" panose="020B0604020202020204" pitchFamily="34" charset="0"/>
              </a:rPr>
              <a:t>i</a:t>
            </a:r>
            <a:r>
              <a:rPr lang="en-IN" dirty="0">
                <a:latin typeface="Arial" panose="020B0604020202020204" pitchFamily="34" charset="0"/>
                <a:cs typeface="Arial" panose="020B0604020202020204" pitchFamily="34" charset="0"/>
              </a:rPr>
              <a:t>) from any relative; or (ii) ….. (iii) under a will or by way of inheritance; or (iv) ……</a:t>
            </a:r>
          </a:p>
        </p:txBody>
      </p:sp>
    </p:spTree>
    <p:extLst>
      <p:ext uri="{BB962C8B-B14F-4D97-AF65-F5344CB8AC3E}">
        <p14:creationId xmlns:p14="http://schemas.microsoft.com/office/powerpoint/2010/main" val="19128259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80288"/>
          </a:xfrm>
        </p:spPr>
        <p:txBody>
          <a:bodyPr/>
          <a:lstStyle/>
          <a:p>
            <a:r>
              <a:rPr lang="en-US" sz="2800" b="1" dirty="0">
                <a:latin typeface="Arial" pitchFamily="34" charset="0"/>
                <a:cs typeface="Arial" pitchFamily="34" charset="0"/>
              </a:rPr>
              <a:t>16.	Income Tax Implication</a:t>
            </a:r>
            <a:endParaRPr lang="en-US" sz="1800" dirty="0">
              <a:latin typeface="Arial" pitchFamily="34" charset="0"/>
              <a:cs typeface="Arial" pitchFamily="34" charset="0"/>
            </a:endParaRPr>
          </a:p>
        </p:txBody>
      </p:sp>
      <p:sp>
        <p:nvSpPr>
          <p:cNvPr id="3" name="Content Placeholder 2"/>
          <p:cNvSpPr>
            <a:spLocks noGrp="1"/>
          </p:cNvSpPr>
          <p:nvPr>
            <p:ph idx="1"/>
          </p:nvPr>
        </p:nvSpPr>
        <p:spPr>
          <a:xfrm>
            <a:off x="457200" y="1935480"/>
            <a:ext cx="8229600" cy="4312920"/>
          </a:xfrm>
        </p:spPr>
        <p:txBody>
          <a:bodyPr>
            <a:normAutofit/>
          </a:bodyPr>
          <a:lstStyle/>
          <a:p>
            <a:pPr marL="274320" lvl="1" indent="-274320">
              <a:lnSpc>
                <a:spcPct val="110000"/>
              </a:lnSpc>
              <a:spcBef>
                <a:spcPts val="1200"/>
              </a:spcBef>
              <a:spcAft>
                <a:spcPts val="600"/>
              </a:spcAft>
              <a:buClr>
                <a:schemeClr val="accent3"/>
              </a:buClr>
              <a:buSzPct val="95000"/>
            </a:pPr>
            <a:endParaRPr lang="en-IN" sz="2000" dirty="0">
              <a:latin typeface="Arial" panose="020B0604020202020204" pitchFamily="34" charset="0"/>
              <a:cs typeface="Arial" panose="020B0604020202020204" pitchFamily="34" charset="0"/>
            </a:endParaRPr>
          </a:p>
          <a:p>
            <a:pPr>
              <a:lnSpc>
                <a:spcPct val="110000"/>
              </a:lnSpc>
              <a:spcBef>
                <a:spcPts val="1200"/>
              </a:spcBef>
              <a:spcAft>
                <a:spcPts val="600"/>
              </a:spcAft>
            </a:pPr>
            <a:endParaRPr lang="en-IN"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28</a:t>
            </a:fld>
            <a:endParaRPr lang="en-US" dirty="0">
              <a:latin typeface="Times New Roman" pitchFamily="18" charset="0"/>
              <a:cs typeface="Times New Roman" pitchFamily="18" charset="0"/>
            </a:endParaRPr>
          </a:p>
        </p:txBody>
      </p:sp>
      <p:sp>
        <p:nvSpPr>
          <p:cNvPr id="7" name="Date Placeholder 3">
            <a:extLst>
              <a:ext uri="{FF2B5EF4-FFF2-40B4-BE49-F238E27FC236}">
                <a16:creationId xmlns:a16="http://schemas.microsoft.com/office/drawing/2014/main" id="{87759DB0-BE9E-400D-ABCE-387D04F72B2E}"/>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8" name="Footer Placeholder 4">
            <a:extLst>
              <a:ext uri="{FF2B5EF4-FFF2-40B4-BE49-F238E27FC236}">
                <a16:creationId xmlns:a16="http://schemas.microsoft.com/office/drawing/2014/main" id="{3F106B72-EABF-46F9-AB8C-9F1B24695B95}"/>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
        <p:nvSpPr>
          <p:cNvPr id="12" name="Content Placeholder 2">
            <a:extLst>
              <a:ext uri="{FF2B5EF4-FFF2-40B4-BE49-F238E27FC236}">
                <a16:creationId xmlns:a16="http://schemas.microsoft.com/office/drawing/2014/main" id="{5B5B884F-7CF6-48D4-B1E2-65B38459FB1B}"/>
              </a:ext>
            </a:extLst>
          </p:cNvPr>
          <p:cNvSpPr txBox="1">
            <a:spLocks/>
          </p:cNvSpPr>
          <p:nvPr/>
        </p:nvSpPr>
        <p:spPr>
          <a:xfrm>
            <a:off x="609600" y="1752600"/>
            <a:ext cx="7696200" cy="4800600"/>
          </a:xfrm>
          <a:prstGeom prst="rect">
            <a:avLst/>
          </a:prstGeom>
        </p:spPr>
        <p:txBody>
          <a:bodyPr vert="horz" lIns="91440" tIns="45720" rIns="91440" bIns="45720" rtlCol="0">
            <a:no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a:lstStyle>
          <a:p>
            <a:pPr marL="274320" lvl="1" indent="0">
              <a:buNone/>
            </a:pPr>
            <a:r>
              <a:rPr lang="en-IN" sz="1800" b="1" dirty="0">
                <a:latin typeface="Arial" panose="020B0604020202020204" pitchFamily="34" charset="0"/>
                <a:cs typeface="Arial" panose="020B0604020202020204" pitchFamily="34" charset="0"/>
              </a:rPr>
              <a:t>Private discretionary trusts:</a:t>
            </a:r>
          </a:p>
          <a:p>
            <a:pPr marL="274320" lvl="1" indent="0">
              <a:buNone/>
            </a:pPr>
            <a:r>
              <a:rPr lang="en-IN" dirty="0">
                <a:latin typeface="Arial" panose="020B0604020202020204" pitchFamily="34" charset="0"/>
                <a:cs typeface="Arial" panose="020B0604020202020204" pitchFamily="34" charset="0"/>
              </a:rPr>
              <a:t>Private discretionary trusts created through a Will.</a:t>
            </a:r>
          </a:p>
          <a:p>
            <a:pPr marL="274320" lvl="1" indent="0">
              <a:buNone/>
            </a:pPr>
            <a:r>
              <a:rPr lang="en-IN" dirty="0">
                <a:latin typeface="Arial" panose="020B0604020202020204" pitchFamily="34" charset="0"/>
                <a:cs typeface="Arial" panose="020B0604020202020204" pitchFamily="34" charset="0"/>
              </a:rPr>
              <a:t>Where trust income includes business income also [Section 161(1A)]</a:t>
            </a:r>
          </a:p>
          <a:p>
            <a:pPr marL="274320" lvl="1" indent="0">
              <a:buNone/>
            </a:pPr>
            <a:r>
              <a:rPr lang="en-IN" dirty="0">
                <a:latin typeface="Arial" panose="020B0604020202020204" pitchFamily="34" charset="0"/>
                <a:cs typeface="Arial" panose="020B0604020202020204" pitchFamily="34" charset="0"/>
              </a:rPr>
              <a:t>Where the income of the beneficiary in the hands of trustee being representative Assessee consists of or includes profits and gains of business, tax shall be charged on the whole of the income in respect of which such person is so liable at the maximum marginal rate. </a:t>
            </a:r>
          </a:p>
          <a:p>
            <a:pPr marL="274320" lvl="1" indent="0">
              <a:buNone/>
            </a:pPr>
            <a:r>
              <a:rPr lang="en-IN" dirty="0">
                <a:latin typeface="Arial" panose="020B0604020202020204" pitchFamily="34" charset="0"/>
                <a:cs typeface="Arial" panose="020B0604020202020204" pitchFamily="34" charset="0"/>
              </a:rPr>
              <a:t>However the maximum marginal rate in the above case shall not be chargeable if such profits and gains are receivable under a trust declared by any person by will exclusive for the benefit of any relative dependent on him for support and maintenance and such trust is the only trust so declared by him.</a:t>
            </a:r>
          </a:p>
          <a:p>
            <a:pPr marL="274320" lvl="1" indent="0">
              <a:buNone/>
            </a:pPr>
            <a:endParaRPr lang="en-IN" sz="1600" dirty="0"/>
          </a:p>
          <a:p>
            <a:pPr marL="274320" lvl="1" indent="0">
              <a:buNone/>
            </a:pPr>
            <a:r>
              <a:rPr lang="en-IN" sz="1800" b="1" dirty="0">
                <a:latin typeface="Arial" panose="020B0604020202020204" pitchFamily="34" charset="0"/>
                <a:cs typeface="Arial" panose="020B0604020202020204" pitchFamily="34" charset="0"/>
              </a:rPr>
              <a:t>Public Trusts:</a:t>
            </a:r>
          </a:p>
          <a:p>
            <a:pPr marL="274320" lvl="1" indent="0">
              <a:buNone/>
            </a:pPr>
            <a:r>
              <a:rPr lang="en-IN" sz="1600" dirty="0">
                <a:latin typeface="Arial" panose="020B0604020202020204" pitchFamily="34" charset="0"/>
                <a:cs typeface="Arial" panose="020B0604020202020204" pitchFamily="34" charset="0"/>
              </a:rPr>
              <a:t>Public Trusts can be </a:t>
            </a:r>
            <a:r>
              <a:rPr lang="en-IN" dirty="0">
                <a:latin typeface="Arial" panose="020B0604020202020204" pitchFamily="34" charset="0"/>
                <a:cs typeface="Arial" panose="020B0604020202020204" pitchFamily="34" charset="0"/>
              </a:rPr>
              <a:t>created out of will for religious or charitable purposes.</a:t>
            </a:r>
          </a:p>
          <a:p>
            <a:pPr marL="274320" lvl="1" indent="0">
              <a:buNone/>
            </a:pPr>
            <a:r>
              <a:rPr lang="en-IN" sz="1600" dirty="0">
                <a:latin typeface="Arial" panose="020B0604020202020204" pitchFamily="34" charset="0"/>
                <a:cs typeface="Arial" panose="020B0604020202020204" pitchFamily="34" charset="0"/>
              </a:rPr>
              <a:t>Charitable trust can also enjoy tax benefits.</a:t>
            </a:r>
            <a:endParaRPr lang="en-IN"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41194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80288"/>
          </a:xfrm>
        </p:spPr>
        <p:txBody>
          <a:bodyPr/>
          <a:lstStyle/>
          <a:p>
            <a:r>
              <a:rPr lang="en-US" sz="2800" b="1" dirty="0">
                <a:latin typeface="Arial" pitchFamily="34" charset="0"/>
                <a:cs typeface="Arial" pitchFamily="34" charset="0"/>
              </a:rPr>
              <a:t>17.	Income Tax Implication</a:t>
            </a:r>
            <a:endParaRPr lang="en-US" sz="1800" dirty="0">
              <a:latin typeface="Arial" pitchFamily="34" charset="0"/>
              <a:cs typeface="Arial" pitchFamily="34" charset="0"/>
            </a:endParaRPr>
          </a:p>
        </p:txBody>
      </p:sp>
      <p:sp>
        <p:nvSpPr>
          <p:cNvPr id="3" name="Content Placeholder 2"/>
          <p:cNvSpPr>
            <a:spLocks noGrp="1"/>
          </p:cNvSpPr>
          <p:nvPr>
            <p:ph idx="1"/>
          </p:nvPr>
        </p:nvSpPr>
        <p:spPr>
          <a:xfrm>
            <a:off x="457200" y="1935480"/>
            <a:ext cx="8229600" cy="4312920"/>
          </a:xfrm>
        </p:spPr>
        <p:txBody>
          <a:bodyPr>
            <a:normAutofit/>
          </a:bodyPr>
          <a:lstStyle/>
          <a:p>
            <a:pPr marL="274320" lvl="1" indent="-274320">
              <a:lnSpc>
                <a:spcPct val="110000"/>
              </a:lnSpc>
              <a:spcBef>
                <a:spcPts val="1200"/>
              </a:spcBef>
              <a:spcAft>
                <a:spcPts val="600"/>
              </a:spcAft>
              <a:buClr>
                <a:schemeClr val="accent3"/>
              </a:buClr>
              <a:buSzPct val="95000"/>
            </a:pPr>
            <a:endParaRPr lang="en-IN" sz="2000" dirty="0">
              <a:latin typeface="Arial" panose="020B0604020202020204" pitchFamily="34" charset="0"/>
              <a:cs typeface="Arial" panose="020B0604020202020204" pitchFamily="34" charset="0"/>
            </a:endParaRPr>
          </a:p>
          <a:p>
            <a:pPr>
              <a:lnSpc>
                <a:spcPct val="110000"/>
              </a:lnSpc>
              <a:spcBef>
                <a:spcPts val="1200"/>
              </a:spcBef>
              <a:spcAft>
                <a:spcPts val="600"/>
              </a:spcAft>
            </a:pPr>
            <a:endParaRPr lang="en-IN"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29</a:t>
            </a:fld>
            <a:endParaRPr lang="en-US" dirty="0">
              <a:latin typeface="Times New Roman" pitchFamily="18" charset="0"/>
              <a:cs typeface="Times New Roman" pitchFamily="18" charset="0"/>
            </a:endParaRPr>
          </a:p>
        </p:txBody>
      </p:sp>
      <p:sp>
        <p:nvSpPr>
          <p:cNvPr id="7" name="Date Placeholder 3">
            <a:extLst>
              <a:ext uri="{FF2B5EF4-FFF2-40B4-BE49-F238E27FC236}">
                <a16:creationId xmlns:a16="http://schemas.microsoft.com/office/drawing/2014/main" id="{87759DB0-BE9E-400D-ABCE-387D04F72B2E}"/>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8" name="Footer Placeholder 4">
            <a:extLst>
              <a:ext uri="{FF2B5EF4-FFF2-40B4-BE49-F238E27FC236}">
                <a16:creationId xmlns:a16="http://schemas.microsoft.com/office/drawing/2014/main" id="{3F106B72-EABF-46F9-AB8C-9F1B24695B95}"/>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
        <p:nvSpPr>
          <p:cNvPr id="12" name="Content Placeholder 2">
            <a:extLst>
              <a:ext uri="{FF2B5EF4-FFF2-40B4-BE49-F238E27FC236}">
                <a16:creationId xmlns:a16="http://schemas.microsoft.com/office/drawing/2014/main" id="{5B5B884F-7CF6-48D4-B1E2-65B38459FB1B}"/>
              </a:ext>
            </a:extLst>
          </p:cNvPr>
          <p:cNvSpPr txBox="1">
            <a:spLocks/>
          </p:cNvSpPr>
          <p:nvPr/>
        </p:nvSpPr>
        <p:spPr>
          <a:xfrm>
            <a:off x="609600" y="1752600"/>
            <a:ext cx="7696200" cy="4800600"/>
          </a:xfrm>
          <a:prstGeom prst="rect">
            <a:avLst/>
          </a:prstGeom>
        </p:spPr>
        <p:txBody>
          <a:bodyPr vert="horz" lIns="91440" tIns="45720" rIns="91440" bIns="45720" rtlCol="0">
            <a:no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a:lstStyle>
          <a:p>
            <a:pPr marL="0" indent="0">
              <a:buNone/>
            </a:pPr>
            <a:r>
              <a:rPr lang="en-IN" sz="1700" dirty="0">
                <a:latin typeface="Arial" panose="020B0604020202020204" pitchFamily="34" charset="0"/>
                <a:cs typeface="Arial" panose="020B0604020202020204" pitchFamily="34" charset="0"/>
              </a:rPr>
              <a:t>Who is an executor or administrator? </a:t>
            </a:r>
          </a:p>
          <a:p>
            <a:pPr marL="274320" lvl="1" indent="0">
              <a:buNone/>
            </a:pPr>
            <a:r>
              <a:rPr lang="en-IN" sz="1500" dirty="0">
                <a:latin typeface="Arial" panose="020B0604020202020204" pitchFamily="34" charset="0"/>
                <a:cs typeface="Arial" panose="020B0604020202020204" pitchFamily="34" charset="0"/>
              </a:rPr>
              <a:t>An executor is a person who is appointed by the testator to carry out and execute his wishes and for that purpose, to administer his estate after his death.</a:t>
            </a:r>
          </a:p>
          <a:p>
            <a:pPr marL="274320" lvl="1" indent="0">
              <a:buNone/>
            </a:pPr>
            <a:r>
              <a:rPr lang="en-IN" sz="1500" dirty="0">
                <a:latin typeface="Arial" panose="020B0604020202020204" pitchFamily="34" charset="0"/>
                <a:cs typeface="Arial" panose="020B0604020202020204" pitchFamily="34" charset="0"/>
              </a:rPr>
              <a:t>An administrator is a person who is not appointed by the testator, but who is granted letters of administration by a court to the administer the estate. </a:t>
            </a:r>
          </a:p>
          <a:p>
            <a:pPr marL="274320" lvl="1" indent="0">
              <a:buNone/>
            </a:pPr>
            <a:r>
              <a:rPr lang="en-IN" sz="1500" dirty="0">
                <a:latin typeface="Arial" panose="020B0604020202020204" pitchFamily="34" charset="0"/>
                <a:cs typeface="Arial" panose="020B0604020202020204" pitchFamily="34" charset="0"/>
              </a:rPr>
              <a:t>The capacity of the executors to represent the estate is derived under the will from the date of death and does not depend on whether he has obtained probate or not. </a:t>
            </a:r>
          </a:p>
          <a:p>
            <a:pPr marL="0" indent="0">
              <a:buNone/>
            </a:pPr>
            <a:endParaRPr lang="en-IN" sz="1700" dirty="0">
              <a:latin typeface="Arial" panose="020B0604020202020204" pitchFamily="34" charset="0"/>
              <a:cs typeface="Arial" panose="020B0604020202020204" pitchFamily="34" charset="0"/>
            </a:endParaRPr>
          </a:p>
          <a:p>
            <a:pPr marL="0" indent="0">
              <a:buNone/>
            </a:pPr>
            <a:r>
              <a:rPr lang="en-IN" sz="1700" dirty="0">
                <a:latin typeface="Arial" panose="020B0604020202020204" pitchFamily="34" charset="0"/>
                <a:cs typeface="Arial" panose="020B0604020202020204" pitchFamily="34" charset="0"/>
              </a:rPr>
              <a:t>How is the income chargeable in the hands of the executor? [Section 168(1)]? </a:t>
            </a:r>
          </a:p>
          <a:p>
            <a:pPr marL="274320" lvl="1" indent="0">
              <a:buNone/>
            </a:pPr>
            <a:r>
              <a:rPr lang="en-IN" sz="1500" dirty="0">
                <a:latin typeface="Arial" panose="020B0604020202020204" pitchFamily="34" charset="0"/>
                <a:cs typeface="Arial" panose="020B0604020202020204" pitchFamily="34" charset="0"/>
              </a:rPr>
              <a:t>Subject as hereinafter provided, the income of the estate of deceased person shall be chargeable to tax in the hands of the executor,</a:t>
            </a:r>
          </a:p>
          <a:p>
            <a:pPr marL="674370" lvl="1" indent="-400050">
              <a:buAutoNum type="romanLcParenBoth"/>
            </a:pPr>
            <a:r>
              <a:rPr lang="en-IN" sz="1500" dirty="0">
                <a:latin typeface="Arial" panose="020B0604020202020204" pitchFamily="34" charset="0"/>
                <a:cs typeface="Arial" panose="020B0604020202020204" pitchFamily="34" charset="0"/>
              </a:rPr>
              <a:t>If there is only one executor, then, as if the executor were an individual </a:t>
            </a:r>
          </a:p>
          <a:p>
            <a:pPr marL="674370" lvl="1" indent="-400050">
              <a:buAutoNum type="romanLcParenBoth"/>
            </a:pPr>
            <a:r>
              <a:rPr lang="en-IN" sz="1500" dirty="0">
                <a:latin typeface="Arial" panose="020B0604020202020204" pitchFamily="34" charset="0"/>
                <a:cs typeface="Arial" panose="020B0604020202020204" pitchFamily="34" charset="0"/>
              </a:rPr>
              <a:t>If there are more executors than one, then, as if the executors were an Association of Persons Status of executor</a:t>
            </a:r>
          </a:p>
          <a:p>
            <a:pPr marL="274320" lvl="1" indent="0">
              <a:buNone/>
            </a:pPr>
            <a:r>
              <a:rPr lang="en-IN" sz="1500" dirty="0">
                <a:latin typeface="Arial" panose="020B0604020202020204" pitchFamily="34" charset="0"/>
                <a:cs typeface="Arial" panose="020B0604020202020204" pitchFamily="34" charset="0"/>
              </a:rPr>
              <a:t>For the purpose of this Act, the executor shall be deemed to be resident or non-resident according as the deceased person was a resident or non-resident during the previous year in which his death took place.</a:t>
            </a:r>
          </a:p>
        </p:txBody>
      </p:sp>
    </p:spTree>
    <p:extLst>
      <p:ext uri="{BB962C8B-B14F-4D97-AF65-F5344CB8AC3E}">
        <p14:creationId xmlns:p14="http://schemas.microsoft.com/office/powerpoint/2010/main" val="2743843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19200"/>
            <a:ext cx="7772400" cy="740664"/>
          </a:xfrm>
        </p:spPr>
        <p:txBody>
          <a:bodyPr>
            <a:normAutofit/>
          </a:bodyPr>
          <a:lstStyle/>
          <a:p>
            <a:r>
              <a:rPr lang="en-US" sz="3600" b="1" dirty="0">
                <a:latin typeface="Arial" pitchFamily="34" charset="0"/>
                <a:cs typeface="Arial" pitchFamily="34" charset="0"/>
              </a:rPr>
              <a:t>Overview</a:t>
            </a:r>
          </a:p>
        </p:txBody>
      </p:sp>
      <p:sp>
        <p:nvSpPr>
          <p:cNvPr id="3" name="Content Placeholder 2"/>
          <p:cNvSpPr>
            <a:spLocks noGrp="1"/>
          </p:cNvSpPr>
          <p:nvPr>
            <p:ph type="body" idx="1"/>
          </p:nvPr>
        </p:nvSpPr>
        <p:spPr>
          <a:xfrm>
            <a:off x="530352" y="2362200"/>
            <a:ext cx="3965448" cy="4114800"/>
          </a:xfrm>
        </p:spPr>
        <p:txBody>
          <a:bodyPr>
            <a:normAutofit/>
          </a:bodyPr>
          <a:lstStyle/>
          <a:p>
            <a:pPr marL="514350" indent="-514350">
              <a:lnSpc>
                <a:spcPct val="120000"/>
              </a:lnSpc>
              <a:spcBef>
                <a:spcPts val="1200"/>
              </a:spcBef>
              <a:spcAft>
                <a:spcPts val="600"/>
              </a:spcAft>
              <a:buAutoNum type="arabicPeriod"/>
            </a:pPr>
            <a:r>
              <a:rPr lang="en-US" sz="2000" dirty="0">
                <a:latin typeface="Arial" pitchFamily="34" charset="0"/>
                <a:cs typeface="Arial" pitchFamily="34" charset="0"/>
              </a:rPr>
              <a:t>Who is Hindu?</a:t>
            </a:r>
          </a:p>
          <a:p>
            <a:pPr marL="514350" indent="-514350">
              <a:lnSpc>
                <a:spcPct val="120000"/>
              </a:lnSpc>
              <a:spcBef>
                <a:spcPts val="1200"/>
              </a:spcBef>
              <a:spcAft>
                <a:spcPts val="600"/>
              </a:spcAft>
              <a:buFont typeface="Wingdings 2"/>
              <a:buAutoNum type="arabicPeriod"/>
            </a:pPr>
            <a:r>
              <a:rPr lang="en-US" sz="2000" dirty="0">
                <a:latin typeface="Arial" pitchFamily="34" charset="0"/>
                <a:cs typeface="Arial" pitchFamily="34" charset="0"/>
              </a:rPr>
              <a:t>What is Will?</a:t>
            </a:r>
          </a:p>
          <a:p>
            <a:pPr marL="514350" indent="-514350">
              <a:lnSpc>
                <a:spcPct val="120000"/>
              </a:lnSpc>
              <a:spcBef>
                <a:spcPts val="1200"/>
              </a:spcBef>
              <a:spcAft>
                <a:spcPts val="600"/>
              </a:spcAft>
              <a:buFont typeface="Wingdings 2"/>
              <a:buAutoNum type="arabicPeriod"/>
            </a:pPr>
            <a:r>
              <a:rPr lang="en-US" sz="2000" dirty="0">
                <a:latin typeface="Arial" pitchFamily="34" charset="0"/>
                <a:cs typeface="Arial" pitchFamily="34" charset="0"/>
              </a:rPr>
              <a:t>Who can make Will?</a:t>
            </a:r>
          </a:p>
          <a:p>
            <a:pPr marL="514350" indent="-514350">
              <a:lnSpc>
                <a:spcPct val="120000"/>
              </a:lnSpc>
              <a:spcBef>
                <a:spcPts val="1200"/>
              </a:spcBef>
              <a:spcAft>
                <a:spcPts val="600"/>
              </a:spcAft>
              <a:buFont typeface="Wingdings 2"/>
              <a:buAutoNum type="arabicPeriod"/>
            </a:pPr>
            <a:r>
              <a:rPr lang="en-US" sz="2000" dirty="0">
                <a:latin typeface="Arial" pitchFamily="34" charset="0"/>
                <a:cs typeface="Arial" pitchFamily="34" charset="0"/>
              </a:rPr>
              <a:t>Properties Covered by Will</a:t>
            </a:r>
          </a:p>
          <a:p>
            <a:pPr marL="514350" indent="-514350">
              <a:lnSpc>
                <a:spcPct val="120000"/>
              </a:lnSpc>
              <a:spcBef>
                <a:spcPts val="1200"/>
              </a:spcBef>
              <a:spcAft>
                <a:spcPts val="600"/>
              </a:spcAft>
              <a:buFont typeface="Wingdings 2"/>
              <a:buAutoNum type="arabicPeriod"/>
            </a:pPr>
            <a:r>
              <a:rPr lang="en-US" sz="2000" dirty="0">
                <a:latin typeface="Arial" pitchFamily="34" charset="0"/>
                <a:cs typeface="Arial" pitchFamily="34" charset="0"/>
              </a:rPr>
              <a:t>Procedural Requirements</a:t>
            </a:r>
          </a:p>
          <a:p>
            <a:pPr marL="514350" indent="-514350">
              <a:lnSpc>
                <a:spcPct val="120000"/>
              </a:lnSpc>
              <a:spcBef>
                <a:spcPts val="1200"/>
              </a:spcBef>
              <a:spcAft>
                <a:spcPts val="600"/>
              </a:spcAft>
              <a:buFont typeface="Wingdings 2"/>
              <a:buAutoNum type="arabicPeriod"/>
            </a:pPr>
            <a:r>
              <a:rPr lang="en-US" sz="2000" dirty="0">
                <a:latin typeface="Arial" pitchFamily="34" charset="0"/>
                <a:cs typeface="Arial" pitchFamily="34" charset="0"/>
              </a:rPr>
              <a:t>Witnesses</a:t>
            </a:r>
          </a:p>
          <a:p>
            <a:pPr marL="514350" indent="-514350">
              <a:lnSpc>
                <a:spcPct val="120000"/>
              </a:lnSpc>
              <a:spcBef>
                <a:spcPts val="1200"/>
              </a:spcBef>
              <a:spcAft>
                <a:spcPts val="600"/>
              </a:spcAft>
              <a:buFont typeface="Wingdings 2"/>
              <a:buAutoNum type="arabicPeriod"/>
            </a:pPr>
            <a:r>
              <a:rPr lang="en-US" sz="2000" dirty="0">
                <a:latin typeface="Arial" pitchFamily="34" charset="0"/>
                <a:cs typeface="Arial" pitchFamily="34" charset="0"/>
              </a:rPr>
              <a:t>Drafting Will</a:t>
            </a:r>
          </a:p>
          <a:p>
            <a:pPr marL="514350" indent="-514350">
              <a:lnSpc>
                <a:spcPct val="120000"/>
              </a:lnSpc>
              <a:spcBef>
                <a:spcPts val="1200"/>
              </a:spcBef>
              <a:spcAft>
                <a:spcPts val="600"/>
              </a:spcAft>
              <a:buFont typeface="Wingdings 2"/>
              <a:buAutoNum type="arabicPeriod"/>
            </a:pPr>
            <a:endParaRPr lang="en-US" sz="2000" dirty="0">
              <a:latin typeface="Arial" pitchFamily="34" charset="0"/>
              <a:cs typeface="Arial" pitchFamily="34" charset="0"/>
            </a:endParaRPr>
          </a:p>
          <a:p>
            <a:pPr marL="514350" indent="-514350">
              <a:lnSpc>
                <a:spcPct val="120000"/>
              </a:lnSpc>
              <a:spcBef>
                <a:spcPts val="1200"/>
              </a:spcBef>
              <a:spcAft>
                <a:spcPts val="600"/>
              </a:spcAft>
              <a:buFont typeface="Wingdings 2"/>
              <a:buAutoNum type="arabicPeriod"/>
            </a:pPr>
            <a:endParaRPr lang="en-US" sz="2000" dirty="0">
              <a:latin typeface="Arial" pitchFamily="34" charset="0"/>
              <a:cs typeface="Arial" pitchFamily="34" charset="0"/>
            </a:endParaRPr>
          </a:p>
          <a:p>
            <a:pPr marL="514350" indent="-514350">
              <a:lnSpc>
                <a:spcPct val="120000"/>
              </a:lnSpc>
              <a:spcBef>
                <a:spcPts val="1200"/>
              </a:spcBef>
              <a:spcAft>
                <a:spcPts val="600"/>
              </a:spcAft>
              <a:buFont typeface="Wingdings 2"/>
              <a:buAutoNum type="arabicPeriod"/>
            </a:pPr>
            <a:endParaRPr lang="en-US" sz="2000" dirty="0">
              <a:latin typeface="Arial" pitchFamily="34" charset="0"/>
              <a:cs typeface="Arial" pitchFamily="34" charset="0"/>
            </a:endParaRPr>
          </a:p>
          <a:p>
            <a:pPr marL="514350" indent="-514350">
              <a:lnSpc>
                <a:spcPct val="120000"/>
              </a:lnSpc>
              <a:spcBef>
                <a:spcPts val="1200"/>
              </a:spcBef>
              <a:spcAft>
                <a:spcPts val="600"/>
              </a:spcAft>
              <a:buFont typeface="+mj-lt"/>
              <a:buAutoNum type="alphaUcPeriod"/>
            </a:pPr>
            <a:endParaRPr lang="en-US" sz="2400" dirty="0">
              <a:latin typeface="Arial" pitchFamily="34" charset="0"/>
              <a:cs typeface="Arial" pitchFamily="34" charset="0"/>
            </a:endParaRPr>
          </a:p>
          <a:p>
            <a:pPr>
              <a:spcBef>
                <a:spcPts val="600"/>
              </a:spcBef>
              <a:spcAft>
                <a:spcPts val="600"/>
              </a:spcAft>
            </a:pPr>
            <a:endParaRPr lang="en-US" dirty="0">
              <a:latin typeface="Arial" pitchFamily="34" charset="0"/>
              <a:cs typeface="Arial" pitchFamily="34" charset="0"/>
            </a:endParaRPr>
          </a:p>
          <a:p>
            <a:pPr marL="514350" indent="-514350">
              <a:spcBef>
                <a:spcPts val="600"/>
              </a:spcBef>
              <a:spcAft>
                <a:spcPts val="600"/>
              </a:spcAft>
              <a:buFont typeface="+mj-lt"/>
              <a:buAutoNum type="alphaUcPeriod"/>
            </a:pPr>
            <a:endParaRPr lang="en-US" dirty="0">
              <a:latin typeface="Arial" pitchFamily="34" charset="0"/>
              <a:cs typeface="Arial" pitchFamily="34" charset="0"/>
            </a:endParaRPr>
          </a:p>
          <a:p>
            <a:pPr marL="514350" indent="-514350">
              <a:spcBef>
                <a:spcPts val="600"/>
              </a:spcBef>
              <a:spcAft>
                <a:spcPts val="600"/>
              </a:spcAft>
              <a:buFont typeface="+mj-lt"/>
              <a:buAutoNum type="alphaUcPeriod"/>
            </a:pPr>
            <a:endParaRPr lang="en-US"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dirty="0"/>
              <a:t>9898550767</a:t>
            </a:r>
          </a:p>
        </p:txBody>
      </p:sp>
      <p:sp>
        <p:nvSpPr>
          <p:cNvPr id="5" name="Footer Placeholder 4"/>
          <p:cNvSpPr>
            <a:spLocks noGrp="1"/>
          </p:cNvSpPr>
          <p:nvPr>
            <p:ph type="ftr" sz="quarter" idx="11"/>
          </p:nvPr>
        </p:nvSpPr>
        <p:spPr/>
        <p:txBody>
          <a:bodyPr/>
          <a:lstStyle/>
          <a:p>
            <a:r>
              <a:rPr lang="en-US" dirty="0"/>
              <a:t>www.jhsconsulting.in</a:t>
            </a:r>
          </a:p>
        </p:txBody>
      </p:sp>
      <p:sp>
        <p:nvSpPr>
          <p:cNvPr id="6" name="Slide Number Placeholder 5"/>
          <p:cNvSpPr>
            <a:spLocks noGrp="1"/>
          </p:cNvSpPr>
          <p:nvPr>
            <p:ph type="sldNum" sz="quarter" idx="12"/>
          </p:nvPr>
        </p:nvSpPr>
        <p:spPr/>
        <p:txBody>
          <a:bodyPr/>
          <a:lstStyle/>
          <a:p>
            <a:fld id="{745FCA8B-64D5-4E68-8E87-ACB5321CAB17}" type="slidenum">
              <a:rPr lang="en-US" smtClean="0"/>
              <a:pPr/>
              <a:t>3</a:t>
            </a:fld>
            <a:endParaRPr lang="en-US"/>
          </a:p>
        </p:txBody>
      </p:sp>
      <p:sp>
        <p:nvSpPr>
          <p:cNvPr id="8" name="Content Placeholder 2"/>
          <p:cNvSpPr txBox="1">
            <a:spLocks/>
          </p:cNvSpPr>
          <p:nvPr/>
        </p:nvSpPr>
        <p:spPr>
          <a:xfrm>
            <a:off x="4343400" y="2347440"/>
            <a:ext cx="4270248" cy="4129560"/>
          </a:xfrm>
          <a:prstGeom prst="rect">
            <a:avLst/>
          </a:prstGeom>
        </p:spPr>
        <p:txBody>
          <a:bodyPr vert="horz" lIns="45720" rIns="45720" anchor="t">
            <a:normAutofit/>
          </a:bodyPr>
          <a:lstStyle/>
          <a:p>
            <a:pPr marL="514350" indent="-514350">
              <a:lnSpc>
                <a:spcPct val="120000"/>
              </a:lnSpc>
              <a:spcBef>
                <a:spcPts val="1200"/>
              </a:spcBef>
              <a:spcAft>
                <a:spcPts val="600"/>
              </a:spcAft>
              <a:buClr>
                <a:schemeClr val="accent3"/>
              </a:buClr>
              <a:buSzPct val="95000"/>
              <a:buFont typeface="+mj-lt"/>
              <a:buAutoNum type="arabicPeriod" startAt="8"/>
            </a:pPr>
            <a:r>
              <a:rPr lang="en-US" sz="2000" dirty="0">
                <a:latin typeface="Arial" pitchFamily="34" charset="0"/>
                <a:cs typeface="Arial" pitchFamily="34" charset="0"/>
              </a:rPr>
              <a:t>Joint and Mutual Will</a:t>
            </a:r>
          </a:p>
          <a:p>
            <a:pPr marL="514350" marR="0" lvl="0" indent="-514350" defTabSz="914400" fontAlgn="auto">
              <a:lnSpc>
                <a:spcPct val="120000"/>
              </a:lnSpc>
              <a:spcBef>
                <a:spcPts val="1200"/>
              </a:spcBef>
              <a:spcAft>
                <a:spcPts val="600"/>
              </a:spcAft>
              <a:buClr>
                <a:schemeClr val="accent3"/>
              </a:buClr>
              <a:buSzPct val="95000"/>
              <a:buFont typeface="+mj-lt"/>
              <a:buAutoNum type="arabicPeriod" startAt="8"/>
              <a:tabLst/>
              <a:defRPr/>
            </a:pPr>
            <a:r>
              <a:rPr lang="en-US" sz="2000" dirty="0">
                <a:latin typeface="Arial" pitchFamily="34" charset="0"/>
                <a:cs typeface="Arial" pitchFamily="34" charset="0"/>
              </a:rPr>
              <a:t>Executor / Administrator</a:t>
            </a:r>
          </a:p>
          <a:p>
            <a:pPr marL="514350" indent="-514350">
              <a:lnSpc>
                <a:spcPct val="120000"/>
              </a:lnSpc>
              <a:spcBef>
                <a:spcPts val="1200"/>
              </a:spcBef>
              <a:spcAft>
                <a:spcPts val="600"/>
              </a:spcAft>
              <a:buClr>
                <a:schemeClr val="accent3"/>
              </a:buClr>
              <a:buSzPct val="95000"/>
              <a:buFont typeface="+mj-lt"/>
              <a:buAutoNum type="arabicPeriod" startAt="8"/>
            </a:pPr>
            <a:r>
              <a:rPr lang="en-US" sz="2000" dirty="0">
                <a:latin typeface="Arial" pitchFamily="34" charset="0"/>
                <a:cs typeface="Arial" pitchFamily="34" charset="0"/>
              </a:rPr>
              <a:t>Will as Trust Deed</a:t>
            </a:r>
          </a:p>
          <a:p>
            <a:pPr marL="514350" indent="-514350">
              <a:lnSpc>
                <a:spcPct val="120000"/>
              </a:lnSpc>
              <a:spcBef>
                <a:spcPts val="1200"/>
              </a:spcBef>
              <a:spcAft>
                <a:spcPts val="600"/>
              </a:spcAft>
              <a:buClr>
                <a:schemeClr val="accent3"/>
              </a:buClr>
              <a:buSzPct val="95000"/>
              <a:buFont typeface="+mj-lt"/>
              <a:buAutoNum type="arabicPeriod" startAt="8"/>
            </a:pPr>
            <a:r>
              <a:rPr lang="en-US" sz="2000" dirty="0">
                <a:latin typeface="Arial" pitchFamily="34" charset="0"/>
                <a:cs typeface="Arial" pitchFamily="34" charset="0"/>
              </a:rPr>
              <a:t>Modification / Revocation</a:t>
            </a:r>
          </a:p>
          <a:p>
            <a:pPr marL="514350" indent="-514350">
              <a:lnSpc>
                <a:spcPct val="120000"/>
              </a:lnSpc>
              <a:spcBef>
                <a:spcPts val="1200"/>
              </a:spcBef>
              <a:spcAft>
                <a:spcPts val="600"/>
              </a:spcAft>
              <a:buClr>
                <a:schemeClr val="accent3"/>
              </a:buClr>
              <a:buSzPct val="95000"/>
              <a:buFont typeface="+mj-lt"/>
              <a:buAutoNum type="arabicPeriod" startAt="8"/>
            </a:pPr>
            <a:r>
              <a:rPr lang="en-US" sz="2000" dirty="0">
                <a:latin typeface="Arial" pitchFamily="34" charset="0"/>
                <a:cs typeface="Arial" pitchFamily="34" charset="0"/>
              </a:rPr>
              <a:t>Procedure after Death</a:t>
            </a:r>
          </a:p>
          <a:p>
            <a:pPr marL="514350" indent="-514350">
              <a:lnSpc>
                <a:spcPct val="120000"/>
              </a:lnSpc>
              <a:spcBef>
                <a:spcPts val="1200"/>
              </a:spcBef>
              <a:spcAft>
                <a:spcPts val="600"/>
              </a:spcAft>
              <a:buClr>
                <a:schemeClr val="accent3"/>
              </a:buClr>
              <a:buSzPct val="95000"/>
              <a:buFont typeface="+mj-lt"/>
              <a:buAutoNum type="arabicPeriod" startAt="8"/>
            </a:pPr>
            <a:r>
              <a:rPr lang="en-US" sz="2000" dirty="0">
                <a:latin typeface="Arial" pitchFamily="34" charset="0"/>
                <a:cs typeface="Arial" pitchFamily="34" charset="0"/>
              </a:rPr>
              <a:t>Advance Medical Directives </a:t>
            </a:r>
          </a:p>
          <a:p>
            <a:pPr marL="0" marR="0" lvl="0" indent="0" algn="l" defTabSz="914400" rtl="0" eaLnBrk="1" fontAlgn="auto" latinLnBrk="0" hangingPunct="1">
              <a:lnSpc>
                <a:spcPct val="100000"/>
              </a:lnSpc>
              <a:spcBef>
                <a:spcPts val="600"/>
              </a:spcBef>
              <a:spcAft>
                <a:spcPts val="600"/>
              </a:spcAft>
              <a:buClr>
                <a:schemeClr val="accent3"/>
              </a:buClr>
              <a:buSzPct val="95000"/>
              <a:buFont typeface="Wingdings 2"/>
              <a:buNone/>
              <a:tabLst/>
              <a:defRPr/>
            </a:pPr>
            <a:endParaRPr kumimoji="0" lang="en-US" sz="22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a:p>
            <a:pPr marL="514350" marR="0" lvl="0" indent="-514350" algn="l" defTabSz="914400" rtl="0" eaLnBrk="1" fontAlgn="auto" latinLnBrk="0" hangingPunct="1">
              <a:lnSpc>
                <a:spcPct val="100000"/>
              </a:lnSpc>
              <a:spcBef>
                <a:spcPts val="600"/>
              </a:spcBef>
              <a:spcAft>
                <a:spcPts val="600"/>
              </a:spcAft>
              <a:buClr>
                <a:schemeClr val="accent3"/>
              </a:buClr>
              <a:buSzPct val="95000"/>
              <a:buFont typeface="+mj-lt"/>
              <a:buAutoNum type="alphaUcPeriod"/>
              <a:tabLst/>
              <a:defRPr/>
            </a:pPr>
            <a:endParaRPr kumimoji="0" lang="en-US" sz="22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a:p>
            <a:pPr marL="514350" marR="0" lvl="0" indent="-514350" algn="l" defTabSz="914400" rtl="0" eaLnBrk="1" fontAlgn="auto" latinLnBrk="0" hangingPunct="1">
              <a:lnSpc>
                <a:spcPct val="100000"/>
              </a:lnSpc>
              <a:spcBef>
                <a:spcPts val="600"/>
              </a:spcBef>
              <a:spcAft>
                <a:spcPts val="600"/>
              </a:spcAft>
              <a:buClr>
                <a:schemeClr val="accent3"/>
              </a:buClr>
              <a:buSzPct val="95000"/>
              <a:buFont typeface="+mj-lt"/>
              <a:buAutoNum type="alphaUcPeriod"/>
              <a:tabLst/>
              <a:defRPr/>
            </a:pPr>
            <a:endParaRPr kumimoji="0" lang="en-US" sz="22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25388254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80288"/>
          </a:xfrm>
        </p:spPr>
        <p:txBody>
          <a:bodyPr/>
          <a:lstStyle/>
          <a:p>
            <a:r>
              <a:rPr lang="en-US" sz="2800" b="1" dirty="0">
                <a:latin typeface="Arial" pitchFamily="34" charset="0"/>
                <a:cs typeface="Arial" pitchFamily="34" charset="0"/>
              </a:rPr>
              <a:t>18.	Things to be noted</a:t>
            </a:r>
            <a:endParaRPr lang="en-US" sz="1800" dirty="0">
              <a:latin typeface="Arial" pitchFamily="34" charset="0"/>
              <a:cs typeface="Arial" pitchFamily="34" charset="0"/>
            </a:endParaRPr>
          </a:p>
        </p:txBody>
      </p:sp>
      <p:sp>
        <p:nvSpPr>
          <p:cNvPr id="3" name="Content Placeholder 2"/>
          <p:cNvSpPr>
            <a:spLocks noGrp="1"/>
          </p:cNvSpPr>
          <p:nvPr>
            <p:ph idx="1"/>
          </p:nvPr>
        </p:nvSpPr>
        <p:spPr>
          <a:xfrm>
            <a:off x="457200" y="1935480"/>
            <a:ext cx="8229600" cy="4312920"/>
          </a:xfrm>
        </p:spPr>
        <p:txBody>
          <a:bodyPr>
            <a:normAutofit/>
          </a:bodyPr>
          <a:lstStyle/>
          <a:p>
            <a:pPr marL="274320" lvl="1" indent="-274320">
              <a:lnSpc>
                <a:spcPct val="110000"/>
              </a:lnSpc>
              <a:spcBef>
                <a:spcPts val="1200"/>
              </a:spcBef>
              <a:spcAft>
                <a:spcPts val="600"/>
              </a:spcAft>
              <a:buClr>
                <a:schemeClr val="accent3"/>
              </a:buClr>
              <a:buSzPct val="95000"/>
            </a:pPr>
            <a:endParaRPr lang="en-IN" sz="2000" dirty="0">
              <a:latin typeface="Arial" panose="020B0604020202020204" pitchFamily="34" charset="0"/>
              <a:cs typeface="Arial" panose="020B0604020202020204" pitchFamily="34" charset="0"/>
            </a:endParaRPr>
          </a:p>
          <a:p>
            <a:pPr>
              <a:lnSpc>
                <a:spcPct val="110000"/>
              </a:lnSpc>
              <a:spcBef>
                <a:spcPts val="1200"/>
              </a:spcBef>
              <a:spcAft>
                <a:spcPts val="600"/>
              </a:spcAft>
            </a:pPr>
            <a:endParaRPr lang="en-IN"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30</a:t>
            </a:fld>
            <a:endParaRPr lang="en-US" dirty="0">
              <a:latin typeface="Times New Roman" pitchFamily="18" charset="0"/>
              <a:cs typeface="Times New Roman" pitchFamily="18" charset="0"/>
            </a:endParaRPr>
          </a:p>
        </p:txBody>
      </p:sp>
      <p:sp>
        <p:nvSpPr>
          <p:cNvPr id="7" name="Date Placeholder 3">
            <a:extLst>
              <a:ext uri="{FF2B5EF4-FFF2-40B4-BE49-F238E27FC236}">
                <a16:creationId xmlns:a16="http://schemas.microsoft.com/office/drawing/2014/main" id="{87759DB0-BE9E-400D-ABCE-387D04F72B2E}"/>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8" name="Footer Placeholder 4">
            <a:extLst>
              <a:ext uri="{FF2B5EF4-FFF2-40B4-BE49-F238E27FC236}">
                <a16:creationId xmlns:a16="http://schemas.microsoft.com/office/drawing/2014/main" id="{3F106B72-EABF-46F9-AB8C-9F1B24695B95}"/>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
        <p:nvSpPr>
          <p:cNvPr id="12" name="Content Placeholder 2">
            <a:extLst>
              <a:ext uri="{FF2B5EF4-FFF2-40B4-BE49-F238E27FC236}">
                <a16:creationId xmlns:a16="http://schemas.microsoft.com/office/drawing/2014/main" id="{5B5B884F-7CF6-48D4-B1E2-65B38459FB1B}"/>
              </a:ext>
            </a:extLst>
          </p:cNvPr>
          <p:cNvSpPr txBox="1">
            <a:spLocks/>
          </p:cNvSpPr>
          <p:nvPr/>
        </p:nvSpPr>
        <p:spPr>
          <a:xfrm>
            <a:off x="609600" y="2087880"/>
            <a:ext cx="7696200" cy="4312920"/>
          </a:xfrm>
          <a:prstGeom prst="rect">
            <a:avLst/>
          </a:prstGeom>
        </p:spPr>
        <p:txBody>
          <a:bodyPr vert="horz" lIns="91440" tIns="45720" rIns="91440" bIns="45720" rtlCol="0">
            <a:norm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a:lstStyle>
          <a:p>
            <a:pPr algn="just"/>
            <a:r>
              <a:rPr lang="en-IN" sz="1600" dirty="0">
                <a:latin typeface="Arial" panose="020B0604020202020204" pitchFamily="34" charset="0"/>
                <a:cs typeface="Arial" panose="020B0604020202020204" pitchFamily="34" charset="0"/>
              </a:rPr>
              <a:t>It is preferable video record while making the Will specially the very old.  With the CA or Advocate explaining the written items to such a person.</a:t>
            </a:r>
          </a:p>
          <a:p>
            <a:pPr algn="just"/>
            <a:r>
              <a:rPr lang="en-IN" sz="1600" dirty="0">
                <a:latin typeface="Arial" panose="020B0604020202020204" pitchFamily="34" charset="0"/>
                <a:cs typeface="Arial" panose="020B0604020202020204" pitchFamily="34" charset="0"/>
              </a:rPr>
              <a:t>Make sure you have two witnesses. Importantly, they should sign the will in your presence and witness your making and signing the will in their presence.</a:t>
            </a:r>
          </a:p>
          <a:p>
            <a:pPr algn="just"/>
            <a:r>
              <a:rPr lang="en-IN" sz="1600" dirty="0">
                <a:latin typeface="Arial" panose="020B0604020202020204" pitchFamily="34" charset="0"/>
                <a:cs typeface="Arial" panose="020B0604020202020204" pitchFamily="34" charset="0"/>
              </a:rPr>
              <a:t>It is advisable to have a doctor’s certificate vouching for the testator’s soundness of mind. </a:t>
            </a:r>
          </a:p>
          <a:p>
            <a:pPr algn="just"/>
            <a:r>
              <a:rPr lang="en-IN" sz="1600" dirty="0">
                <a:latin typeface="Arial" panose="020B0604020202020204" pitchFamily="34" charset="0"/>
                <a:cs typeface="Arial" panose="020B0604020202020204" pitchFamily="34" charset="0"/>
              </a:rPr>
              <a:t>All names should be written in full and should match those in an official documents like Aadhaar or PAN card.</a:t>
            </a:r>
          </a:p>
          <a:p>
            <a:pPr algn="just"/>
            <a:r>
              <a:rPr lang="en-IN" sz="1600" dirty="0">
                <a:latin typeface="Arial" panose="020B0604020202020204" pitchFamily="34" charset="0"/>
                <a:cs typeface="Arial" panose="020B0604020202020204" pitchFamily="34" charset="0"/>
              </a:rPr>
              <a:t>Every page of the will should be signed by the testator and witnesses. Any correction should also be countersigned by the testator and witnesses.</a:t>
            </a:r>
          </a:p>
          <a:p>
            <a:pPr algn="just"/>
            <a:r>
              <a:rPr lang="en-IN" sz="1600" dirty="0">
                <a:latin typeface="Arial" panose="020B0604020202020204" pitchFamily="34" charset="0"/>
                <a:cs typeface="Arial" panose="020B0604020202020204" pitchFamily="34" charset="0"/>
              </a:rPr>
              <a:t>Signatures should ideally match those in a recent valid documents.</a:t>
            </a:r>
          </a:p>
          <a:p>
            <a:pPr algn="just"/>
            <a:r>
              <a:rPr lang="en-IN" sz="1600" dirty="0">
                <a:latin typeface="Arial" panose="020B0604020202020204" pitchFamily="34" charset="0"/>
                <a:cs typeface="Arial" panose="020B0604020202020204" pitchFamily="34" charset="0"/>
              </a:rPr>
              <a:t>Don’t make the beneficiary a witness as it is illegal to do so.</a:t>
            </a:r>
          </a:p>
        </p:txBody>
      </p:sp>
    </p:spTree>
    <p:extLst>
      <p:ext uri="{BB962C8B-B14F-4D97-AF65-F5344CB8AC3E}">
        <p14:creationId xmlns:p14="http://schemas.microsoft.com/office/powerpoint/2010/main" val="17385446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80288"/>
          </a:xfrm>
        </p:spPr>
        <p:txBody>
          <a:bodyPr/>
          <a:lstStyle/>
          <a:p>
            <a:r>
              <a:rPr lang="en-US" sz="2800" b="1" dirty="0">
                <a:latin typeface="Arial" pitchFamily="34" charset="0"/>
                <a:cs typeface="Arial" pitchFamily="34" charset="0"/>
              </a:rPr>
              <a:t>18.	Things to be noted</a:t>
            </a:r>
            <a:endParaRPr lang="en-US" sz="1800" dirty="0">
              <a:latin typeface="Arial" pitchFamily="34" charset="0"/>
              <a:cs typeface="Arial" pitchFamily="34" charset="0"/>
            </a:endParaRPr>
          </a:p>
        </p:txBody>
      </p:sp>
      <p:sp>
        <p:nvSpPr>
          <p:cNvPr id="3" name="Content Placeholder 2"/>
          <p:cNvSpPr>
            <a:spLocks noGrp="1"/>
          </p:cNvSpPr>
          <p:nvPr>
            <p:ph idx="1"/>
          </p:nvPr>
        </p:nvSpPr>
        <p:spPr>
          <a:xfrm>
            <a:off x="457200" y="1935480"/>
            <a:ext cx="8229600" cy="4312920"/>
          </a:xfrm>
        </p:spPr>
        <p:txBody>
          <a:bodyPr>
            <a:normAutofit/>
          </a:bodyPr>
          <a:lstStyle/>
          <a:p>
            <a:pPr marL="274320" lvl="1" indent="-274320">
              <a:lnSpc>
                <a:spcPct val="110000"/>
              </a:lnSpc>
              <a:spcBef>
                <a:spcPts val="1200"/>
              </a:spcBef>
              <a:spcAft>
                <a:spcPts val="600"/>
              </a:spcAft>
              <a:buClr>
                <a:schemeClr val="accent3"/>
              </a:buClr>
              <a:buSzPct val="95000"/>
            </a:pPr>
            <a:endParaRPr lang="en-IN" sz="2000" dirty="0">
              <a:latin typeface="Arial" panose="020B0604020202020204" pitchFamily="34" charset="0"/>
              <a:cs typeface="Arial" panose="020B0604020202020204" pitchFamily="34" charset="0"/>
            </a:endParaRPr>
          </a:p>
          <a:p>
            <a:pPr>
              <a:lnSpc>
                <a:spcPct val="110000"/>
              </a:lnSpc>
              <a:spcBef>
                <a:spcPts val="1200"/>
              </a:spcBef>
              <a:spcAft>
                <a:spcPts val="600"/>
              </a:spcAft>
            </a:pPr>
            <a:endParaRPr lang="en-IN"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31</a:t>
            </a:fld>
            <a:endParaRPr lang="en-US" dirty="0">
              <a:latin typeface="Times New Roman" pitchFamily="18" charset="0"/>
              <a:cs typeface="Times New Roman" pitchFamily="18" charset="0"/>
            </a:endParaRPr>
          </a:p>
        </p:txBody>
      </p:sp>
      <p:sp>
        <p:nvSpPr>
          <p:cNvPr id="7" name="Date Placeholder 3">
            <a:extLst>
              <a:ext uri="{FF2B5EF4-FFF2-40B4-BE49-F238E27FC236}">
                <a16:creationId xmlns:a16="http://schemas.microsoft.com/office/drawing/2014/main" id="{87759DB0-BE9E-400D-ABCE-387D04F72B2E}"/>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8" name="Footer Placeholder 4">
            <a:extLst>
              <a:ext uri="{FF2B5EF4-FFF2-40B4-BE49-F238E27FC236}">
                <a16:creationId xmlns:a16="http://schemas.microsoft.com/office/drawing/2014/main" id="{3F106B72-EABF-46F9-AB8C-9F1B24695B95}"/>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
        <p:nvSpPr>
          <p:cNvPr id="12" name="Content Placeholder 2">
            <a:extLst>
              <a:ext uri="{FF2B5EF4-FFF2-40B4-BE49-F238E27FC236}">
                <a16:creationId xmlns:a16="http://schemas.microsoft.com/office/drawing/2014/main" id="{5B5B884F-7CF6-48D4-B1E2-65B38459FB1B}"/>
              </a:ext>
            </a:extLst>
          </p:cNvPr>
          <p:cNvSpPr txBox="1">
            <a:spLocks/>
          </p:cNvSpPr>
          <p:nvPr/>
        </p:nvSpPr>
        <p:spPr>
          <a:xfrm>
            <a:off x="609600" y="1618488"/>
            <a:ext cx="7696200" cy="5010912"/>
          </a:xfrm>
          <a:prstGeom prst="rect">
            <a:avLst/>
          </a:prstGeom>
        </p:spPr>
        <p:txBody>
          <a:bodyPr vert="horz" lIns="91440" tIns="45720" rIns="91440" bIns="45720" rtlCol="0">
            <a:normAutofit lnSpcReduction="10000"/>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a:lstStyle>
          <a:p>
            <a:pPr algn="just"/>
            <a:r>
              <a:rPr lang="en-IN" sz="1600" dirty="0">
                <a:latin typeface="Arial" panose="020B0604020202020204" pitchFamily="34" charset="0"/>
                <a:cs typeface="Arial" panose="020B0604020202020204" pitchFamily="34" charset="0"/>
              </a:rPr>
              <a:t>A registered Will can also be challenged in a court of law. However, a registered Will has a greater authenticity than a non-register will.</a:t>
            </a:r>
          </a:p>
          <a:p>
            <a:pPr algn="just"/>
            <a:r>
              <a:rPr lang="en-IN" sz="1600" dirty="0">
                <a:latin typeface="Arial" panose="020B0604020202020204" pitchFamily="34" charset="0"/>
                <a:cs typeface="Arial" panose="020B0604020202020204" pitchFamily="34" charset="0"/>
              </a:rPr>
              <a:t>If the testator gets it registered personally, it proves the genuineness of the Will and considerably reduces the ground on which it can be contested in court.</a:t>
            </a:r>
          </a:p>
          <a:p>
            <a:pPr algn="just"/>
            <a:r>
              <a:rPr lang="en-IN" sz="1600" dirty="0">
                <a:latin typeface="Arial" panose="020B0604020202020204" pitchFamily="34" charset="0"/>
                <a:cs typeface="Arial" panose="020B0604020202020204" pitchFamily="34" charset="0"/>
              </a:rPr>
              <a:t>There is no legal requirement to register a Will. It’s optional and doesn’t even need to be written on a stamp paper or be notarized.</a:t>
            </a:r>
          </a:p>
          <a:p>
            <a:pPr marL="0" indent="0" algn="just">
              <a:buNone/>
            </a:pPr>
            <a:r>
              <a:rPr lang="en-IN" sz="1600" dirty="0">
                <a:latin typeface="Arial" panose="020B0604020202020204" pitchFamily="34" charset="0"/>
                <a:cs typeface="Arial" panose="020B0604020202020204" pitchFamily="34" charset="0"/>
              </a:rPr>
              <a:t>Probation of Will</a:t>
            </a:r>
          </a:p>
          <a:p>
            <a:pPr algn="just"/>
            <a:r>
              <a:rPr lang="en-IN" sz="1600" dirty="0">
                <a:latin typeface="Arial" panose="020B0604020202020204" pitchFamily="34" charset="0"/>
                <a:cs typeface="Arial" panose="020B0604020202020204" pitchFamily="34" charset="0"/>
              </a:rPr>
              <a:t>The expression ‘Probate" is defined in section 2(f) of Indian Succession Act, 1925, and it means the copy of a will certified under the seal of a Court of competent jurisdiction with a grant of administration to the estate of the testator.</a:t>
            </a:r>
          </a:p>
          <a:p>
            <a:pPr algn="just"/>
            <a:r>
              <a:rPr lang="en-IN" sz="1600" dirty="0">
                <a:latin typeface="Arial" panose="020B0604020202020204" pitchFamily="34" charset="0"/>
                <a:cs typeface="Arial" panose="020B0604020202020204" pitchFamily="34" charset="0"/>
              </a:rPr>
              <a:t>Probate is the judicial process whereby a will is "proved" in a court and accepted as a valid public document that is the true last testament of the deceased.</a:t>
            </a:r>
          </a:p>
          <a:p>
            <a:pPr algn="just"/>
            <a:r>
              <a:rPr lang="en-IN" sz="1600" dirty="0">
                <a:latin typeface="Arial" panose="020B0604020202020204" pitchFamily="34" charset="0"/>
                <a:cs typeface="Arial" panose="020B0604020202020204" pitchFamily="34" charset="0"/>
              </a:rPr>
              <a:t>Probate is required when an estate's assets are solely in the deceased's name. In most cases, if the deceased owned property that had no other names attached, an estate must go through probate in order to transfer the property into the name(s) of any beneficiaries</a:t>
            </a:r>
          </a:p>
        </p:txBody>
      </p:sp>
    </p:spTree>
    <p:extLst>
      <p:ext uri="{BB962C8B-B14F-4D97-AF65-F5344CB8AC3E}">
        <p14:creationId xmlns:p14="http://schemas.microsoft.com/office/powerpoint/2010/main" val="4209287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80288"/>
          </a:xfrm>
        </p:spPr>
        <p:txBody>
          <a:bodyPr/>
          <a:lstStyle/>
          <a:p>
            <a:r>
              <a:rPr lang="en-US" sz="2800" b="1" dirty="0">
                <a:latin typeface="Arial" pitchFamily="34" charset="0"/>
                <a:cs typeface="Arial" pitchFamily="34" charset="0"/>
              </a:rPr>
              <a:t>19.	Gift versus will</a:t>
            </a:r>
            <a:endParaRPr lang="en-US" sz="1800" dirty="0">
              <a:latin typeface="Arial" pitchFamily="34" charset="0"/>
              <a:cs typeface="Arial" pitchFamily="34" charset="0"/>
            </a:endParaRPr>
          </a:p>
        </p:txBody>
      </p:sp>
      <p:sp>
        <p:nvSpPr>
          <p:cNvPr id="3" name="Content Placeholder 2"/>
          <p:cNvSpPr>
            <a:spLocks noGrp="1"/>
          </p:cNvSpPr>
          <p:nvPr>
            <p:ph idx="1"/>
          </p:nvPr>
        </p:nvSpPr>
        <p:spPr>
          <a:xfrm>
            <a:off x="457200" y="1935480"/>
            <a:ext cx="8229600" cy="4312920"/>
          </a:xfrm>
        </p:spPr>
        <p:txBody>
          <a:bodyPr>
            <a:normAutofit/>
          </a:bodyPr>
          <a:lstStyle/>
          <a:p>
            <a:pPr marL="274320" lvl="1" indent="-274320">
              <a:lnSpc>
                <a:spcPct val="110000"/>
              </a:lnSpc>
              <a:spcBef>
                <a:spcPts val="1200"/>
              </a:spcBef>
              <a:spcAft>
                <a:spcPts val="600"/>
              </a:spcAft>
              <a:buClr>
                <a:schemeClr val="accent3"/>
              </a:buClr>
              <a:buSzPct val="95000"/>
            </a:pPr>
            <a:endParaRPr lang="en-IN" sz="2000" dirty="0">
              <a:latin typeface="Arial" panose="020B0604020202020204" pitchFamily="34" charset="0"/>
              <a:cs typeface="Arial" panose="020B0604020202020204" pitchFamily="34" charset="0"/>
            </a:endParaRPr>
          </a:p>
          <a:p>
            <a:pPr>
              <a:lnSpc>
                <a:spcPct val="110000"/>
              </a:lnSpc>
              <a:spcBef>
                <a:spcPts val="1200"/>
              </a:spcBef>
              <a:spcAft>
                <a:spcPts val="600"/>
              </a:spcAft>
            </a:pPr>
            <a:endParaRPr lang="en-IN"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32</a:t>
            </a:fld>
            <a:endParaRPr lang="en-US" dirty="0">
              <a:latin typeface="Times New Roman" pitchFamily="18" charset="0"/>
              <a:cs typeface="Times New Roman" pitchFamily="18" charset="0"/>
            </a:endParaRPr>
          </a:p>
        </p:txBody>
      </p:sp>
      <p:sp>
        <p:nvSpPr>
          <p:cNvPr id="7" name="Date Placeholder 3">
            <a:extLst>
              <a:ext uri="{FF2B5EF4-FFF2-40B4-BE49-F238E27FC236}">
                <a16:creationId xmlns:a16="http://schemas.microsoft.com/office/drawing/2014/main" id="{87759DB0-BE9E-400D-ABCE-387D04F72B2E}"/>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8" name="Footer Placeholder 4">
            <a:extLst>
              <a:ext uri="{FF2B5EF4-FFF2-40B4-BE49-F238E27FC236}">
                <a16:creationId xmlns:a16="http://schemas.microsoft.com/office/drawing/2014/main" id="{3F106B72-EABF-46F9-AB8C-9F1B24695B95}"/>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
        <p:nvSpPr>
          <p:cNvPr id="12" name="Content Placeholder 2">
            <a:extLst>
              <a:ext uri="{FF2B5EF4-FFF2-40B4-BE49-F238E27FC236}">
                <a16:creationId xmlns:a16="http://schemas.microsoft.com/office/drawing/2014/main" id="{5B5B884F-7CF6-48D4-B1E2-65B38459FB1B}"/>
              </a:ext>
            </a:extLst>
          </p:cNvPr>
          <p:cNvSpPr txBox="1">
            <a:spLocks/>
          </p:cNvSpPr>
          <p:nvPr/>
        </p:nvSpPr>
        <p:spPr>
          <a:xfrm>
            <a:off x="609600" y="1618488"/>
            <a:ext cx="7696200" cy="4782312"/>
          </a:xfrm>
          <a:prstGeom prst="rect">
            <a:avLst/>
          </a:prstGeom>
        </p:spPr>
        <p:txBody>
          <a:bodyPr vert="horz" lIns="91440" tIns="45720" rIns="91440" bIns="45720" rtlCol="0">
            <a:normAutofit fontScale="92500" lnSpcReduction="20000"/>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a:lstStyle>
          <a:p>
            <a:pPr marL="0" indent="0">
              <a:buNone/>
            </a:pPr>
            <a:r>
              <a:rPr lang="en-IN" sz="1700" b="1" dirty="0">
                <a:solidFill>
                  <a:schemeClr val="tx1">
                    <a:lumMod val="85000"/>
                    <a:lumOff val="15000"/>
                  </a:schemeClr>
                </a:solidFill>
                <a:latin typeface="Arial" panose="020B0604020202020204" pitchFamily="34" charset="0"/>
                <a:cs typeface="Arial" panose="020B0604020202020204" pitchFamily="34" charset="0"/>
              </a:rPr>
              <a:t>Which option should a property owner choose?</a:t>
            </a:r>
          </a:p>
          <a:p>
            <a:pPr algn="just"/>
            <a:r>
              <a:rPr lang="en-IN" sz="1700" dirty="0">
                <a:solidFill>
                  <a:schemeClr val="tx1">
                    <a:lumMod val="85000"/>
                    <a:lumOff val="15000"/>
                  </a:schemeClr>
                </a:solidFill>
                <a:latin typeface="Arial" panose="020B0604020202020204" pitchFamily="34" charset="0"/>
                <a:cs typeface="Arial" panose="020B0604020202020204" pitchFamily="34" charset="0"/>
              </a:rPr>
              <a:t>The answer to this question is difficult, as circumstances for every person are different. </a:t>
            </a:r>
          </a:p>
          <a:p>
            <a:pPr algn="just"/>
            <a:r>
              <a:rPr lang="en-IN" sz="1700" dirty="0">
                <a:solidFill>
                  <a:schemeClr val="tx1">
                    <a:lumMod val="85000"/>
                    <a:lumOff val="15000"/>
                  </a:schemeClr>
                </a:solidFill>
                <a:latin typeface="Arial" panose="020B0604020202020204" pitchFamily="34" charset="0"/>
                <a:cs typeface="Arial" panose="020B0604020202020204" pitchFamily="34" charset="0"/>
              </a:rPr>
              <a:t>If your wish is only to ensure that the assets owned by you pass on to persons of your choice, only after death and you want to enjoy and have control over those assets during your lifetime, then, bequeathing your assets through a will is advisable.</a:t>
            </a:r>
          </a:p>
          <a:p>
            <a:pPr algn="just"/>
            <a:r>
              <a:rPr lang="en-IN" sz="1700" dirty="0">
                <a:solidFill>
                  <a:schemeClr val="tx1">
                    <a:lumMod val="85000"/>
                    <a:lumOff val="15000"/>
                  </a:schemeClr>
                </a:solidFill>
                <a:latin typeface="Arial" panose="020B0604020202020204" pitchFamily="34" charset="0"/>
                <a:cs typeface="Arial" panose="020B0604020202020204" pitchFamily="34" charset="0"/>
              </a:rPr>
              <a:t>A will is also advisable when you want to ensure a smooth succession of your assets after your death and where your purpose is to let your nominees inherit your properties.</a:t>
            </a:r>
          </a:p>
          <a:p>
            <a:pPr algn="just"/>
            <a:r>
              <a:rPr lang="en-IN" sz="1700" dirty="0">
                <a:solidFill>
                  <a:schemeClr val="tx1">
                    <a:lumMod val="85000"/>
                    <a:lumOff val="15000"/>
                  </a:schemeClr>
                </a:solidFill>
                <a:latin typeface="Arial" panose="020B0604020202020204" pitchFamily="34" charset="0"/>
                <a:cs typeface="Arial" panose="020B0604020202020204" pitchFamily="34" charset="0"/>
              </a:rPr>
              <a:t>However, if you want to help someone who is in need of immediate help, it can only be achieved through the execution of a gift. Transfer of properties through a gift, should be resorted to only when it is needed under specific circumstances. If you transfer all or a substantial portion of your assets to your legal heirs, it may leave you in a difficult position in your old age.</a:t>
            </a:r>
          </a:p>
          <a:p>
            <a:pPr algn="just"/>
            <a:r>
              <a:rPr lang="en-IN" sz="1700" dirty="0">
                <a:solidFill>
                  <a:schemeClr val="tx1">
                    <a:lumMod val="85000"/>
                    <a:lumOff val="15000"/>
                  </a:schemeClr>
                </a:solidFill>
                <a:latin typeface="Arial" panose="020B0604020202020204" pitchFamily="34" charset="0"/>
                <a:cs typeface="Arial" panose="020B0604020202020204" pitchFamily="34" charset="0"/>
              </a:rPr>
              <a:t>Not advisable to transfer your properties just for the sake of tax planning, as it would be unwise to lose control of your assets, just to save some money in taxes.</a:t>
            </a:r>
          </a:p>
          <a:p>
            <a:pPr>
              <a:lnSpc>
                <a:spcPct val="110000"/>
              </a:lnSpc>
              <a:spcBef>
                <a:spcPts val="1200"/>
              </a:spcBef>
              <a:spcAft>
                <a:spcPts val="600"/>
              </a:spcAft>
            </a:pPr>
            <a:endParaRPr lang="en-IN"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86610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957528"/>
            <a:ext cx="7772400" cy="762000"/>
          </a:xfrm>
        </p:spPr>
        <p:txBody>
          <a:bodyPr>
            <a:normAutofit/>
          </a:bodyPr>
          <a:lstStyle/>
          <a:p>
            <a:r>
              <a:rPr lang="en-US" sz="1800" dirty="0"/>
              <a:t>Thank you for a patient hearing.</a:t>
            </a:r>
          </a:p>
          <a:p>
            <a:endParaRPr lang="en-US" sz="1800" dirty="0"/>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33</a:t>
            </a:fld>
            <a:endParaRPr lang="en-US" dirty="0">
              <a:latin typeface="Times New Roman" pitchFamily="18" charset="0"/>
              <a:cs typeface="Times New Roman" pitchFamily="18" charset="0"/>
            </a:endParaRPr>
          </a:p>
        </p:txBody>
      </p:sp>
      <p:sp>
        <p:nvSpPr>
          <p:cNvPr id="12" name="Date Placeholder 3">
            <a:extLst>
              <a:ext uri="{FF2B5EF4-FFF2-40B4-BE49-F238E27FC236}">
                <a16:creationId xmlns:a16="http://schemas.microsoft.com/office/drawing/2014/main" id="{F1EE2F1F-1C27-48C8-9352-576011CBF681}"/>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13" name="Footer Placeholder 4">
            <a:extLst>
              <a:ext uri="{FF2B5EF4-FFF2-40B4-BE49-F238E27FC236}">
                <a16:creationId xmlns:a16="http://schemas.microsoft.com/office/drawing/2014/main" id="{FAC0C516-2B3E-479F-A670-4F85FAD5F30C}"/>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pic>
        <p:nvPicPr>
          <p:cNvPr id="14" name="Picture 13">
            <a:extLst>
              <a:ext uri="{FF2B5EF4-FFF2-40B4-BE49-F238E27FC236}">
                <a16:creationId xmlns:a16="http://schemas.microsoft.com/office/drawing/2014/main" id="{4341E994-7A57-4F99-859B-AD4C1FF920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0660" y="5434533"/>
            <a:ext cx="3926164" cy="1170533"/>
          </a:xfrm>
          <a:prstGeom prst="rect">
            <a:avLst/>
          </a:prstGeom>
        </p:spPr>
      </p:pic>
      <p:sp>
        <p:nvSpPr>
          <p:cNvPr id="15" name="Text Placeholder 2">
            <a:extLst>
              <a:ext uri="{FF2B5EF4-FFF2-40B4-BE49-F238E27FC236}">
                <a16:creationId xmlns:a16="http://schemas.microsoft.com/office/drawing/2014/main" id="{1E1BE7AE-29D3-4750-9E57-341B88B52C5C}"/>
              </a:ext>
            </a:extLst>
          </p:cNvPr>
          <p:cNvSpPr txBox="1">
            <a:spLocks/>
          </p:cNvSpPr>
          <p:nvPr/>
        </p:nvSpPr>
        <p:spPr>
          <a:xfrm>
            <a:off x="631124" y="2556800"/>
            <a:ext cx="7772400" cy="762000"/>
          </a:xfrm>
          <a:prstGeom prst="rect">
            <a:avLst/>
          </a:prstGeom>
        </p:spPr>
        <p:txBody>
          <a:bodyPr vert="horz" lIns="91440" tIns="45720" rIns="91440" bIns="45720" rtlCol="0" anchor="t">
            <a:normAutofit/>
          </a:bodyPr>
          <a:lstStyle>
            <a:lvl1pPr marL="0" indent="0" algn="l" defTabSz="914400" rtl="0" eaLnBrk="1" latinLnBrk="0" hangingPunct="1">
              <a:lnSpc>
                <a:spcPct val="95000"/>
              </a:lnSpc>
              <a:spcBef>
                <a:spcPts val="1400"/>
              </a:spcBef>
              <a:spcAft>
                <a:spcPts val="200"/>
              </a:spcAft>
              <a:buClr>
                <a:schemeClr val="accent1"/>
              </a:buClr>
              <a:buSzPct val="80000"/>
              <a:buFont typeface="Arial" pitchFamily="34" charset="0"/>
              <a:buNone/>
              <a:defRPr sz="2000" kern="1200" spc="10" baseline="0">
                <a:solidFill>
                  <a:schemeClr val="tx1">
                    <a:lumMod val="75000"/>
                    <a:lumOff val="25000"/>
                  </a:schemeClr>
                </a:solidFill>
                <a:latin typeface="+mn-lt"/>
                <a:ea typeface="+mn-ea"/>
                <a:cs typeface="+mn-cs"/>
              </a:defRPr>
            </a:lvl1pPr>
            <a:lvl2pPr marL="457200" indent="0" algn="l" defTabSz="914400" rtl="0" eaLnBrk="1" latinLnBrk="0" hangingPunct="1">
              <a:lnSpc>
                <a:spcPct val="90000"/>
              </a:lnSpc>
              <a:spcBef>
                <a:spcPts val="300"/>
              </a:spcBef>
              <a:spcAft>
                <a:spcPts val="300"/>
              </a:spcAft>
              <a:buClr>
                <a:schemeClr val="accent1"/>
              </a:buClr>
              <a:buFont typeface="Wingdings 2" pitchFamily="18" charset="2"/>
              <a:buNone/>
              <a:defRPr sz="18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300"/>
              </a:spcBef>
              <a:spcAft>
                <a:spcPts val="300"/>
              </a:spcAft>
              <a:buClr>
                <a:schemeClr val="accent1"/>
              </a:buClr>
              <a:buFont typeface="Wingdings 2" pitchFamily="18" charset="2"/>
              <a:buNone/>
              <a:defRPr sz="16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300"/>
              </a:spcBef>
              <a:spcAft>
                <a:spcPts val="300"/>
              </a:spcAft>
              <a:buClr>
                <a:schemeClr val="accent1"/>
              </a:buClr>
              <a:buFont typeface="Wingdings 2" pitchFamily="18" charset="2"/>
              <a:buNone/>
              <a:defRPr sz="14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300"/>
              </a:spcBef>
              <a:spcAft>
                <a:spcPts val="300"/>
              </a:spcAft>
              <a:buClr>
                <a:schemeClr val="accent1"/>
              </a:buClr>
              <a:buFont typeface="Wingdings 2" pitchFamily="18" charset="2"/>
              <a:buNone/>
              <a:defRPr sz="14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300"/>
              </a:spcBef>
              <a:spcAft>
                <a:spcPts val="300"/>
              </a:spcAft>
              <a:buClr>
                <a:schemeClr val="accent1"/>
              </a:buClr>
              <a:buFont typeface="Wingdings 2" pitchFamily="18" charset="2"/>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300"/>
              </a:spcBef>
              <a:spcAft>
                <a:spcPts val="300"/>
              </a:spcAft>
              <a:buClr>
                <a:schemeClr val="accent1"/>
              </a:buClr>
              <a:buFont typeface="Wingdings 2" pitchFamily="18" charset="2"/>
              <a:buNone/>
              <a:defRPr sz="14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300"/>
              </a:spcBef>
              <a:spcAft>
                <a:spcPts val="300"/>
              </a:spcAft>
              <a:buClr>
                <a:schemeClr val="accent1"/>
              </a:buClr>
              <a:buFont typeface="Wingdings 2" pitchFamily="18" charset="2"/>
              <a:buNone/>
              <a:defRPr sz="14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300"/>
              </a:spcBef>
              <a:spcAft>
                <a:spcPts val="300"/>
              </a:spcAft>
              <a:buClr>
                <a:schemeClr val="accent1"/>
              </a:buClr>
              <a:buFont typeface="Wingdings 2" pitchFamily="18" charset="2"/>
              <a:buNone/>
              <a:defRPr sz="1400" kern="1200">
                <a:solidFill>
                  <a:schemeClr val="tx1">
                    <a:tint val="75000"/>
                  </a:schemeClr>
                </a:solidFill>
                <a:latin typeface="+mn-lt"/>
                <a:ea typeface="+mn-ea"/>
                <a:cs typeface="+mn-cs"/>
              </a:defRPr>
            </a:lvl9pPr>
          </a:lstStyle>
          <a:p>
            <a:r>
              <a:rPr lang="en-US" sz="1800" dirty="0"/>
              <a:t>We shall be glad to assist and advise you for preparation of a Will and Family Succession and Taxation.</a:t>
            </a:r>
          </a:p>
        </p:txBody>
      </p:sp>
      <p:sp>
        <p:nvSpPr>
          <p:cNvPr id="16" name="Subtitle 2">
            <a:extLst>
              <a:ext uri="{FF2B5EF4-FFF2-40B4-BE49-F238E27FC236}">
                <a16:creationId xmlns:a16="http://schemas.microsoft.com/office/drawing/2014/main" id="{8807CECE-278A-4B92-833F-DB303F8E2681}"/>
              </a:ext>
            </a:extLst>
          </p:cNvPr>
          <p:cNvSpPr txBox="1">
            <a:spLocks/>
          </p:cNvSpPr>
          <p:nvPr/>
        </p:nvSpPr>
        <p:spPr>
          <a:xfrm>
            <a:off x="762000" y="3539201"/>
            <a:ext cx="3276600" cy="1762169"/>
          </a:xfrm>
          <a:prstGeom prst="rect">
            <a:avLst/>
          </a:prstGeom>
        </p:spPr>
        <p:txBody>
          <a:bodyPr vert="horz" lIns="91440" tIns="45720" rIns="91440" bIns="45720" rtlCol="0" anchor="t">
            <a:normAutofit/>
          </a:bodyPr>
          <a:lstStyle>
            <a:lvl1pPr marL="0" indent="0" algn="l" defTabSz="914400" rtl="0" eaLnBrk="1" latinLnBrk="0" hangingPunct="1">
              <a:lnSpc>
                <a:spcPct val="95000"/>
              </a:lnSpc>
              <a:spcBef>
                <a:spcPts val="1400"/>
              </a:spcBef>
              <a:spcAft>
                <a:spcPts val="200"/>
              </a:spcAft>
              <a:buClr>
                <a:schemeClr val="accent1"/>
              </a:buClr>
              <a:buSzPct val="80000"/>
              <a:buFont typeface="Arial" pitchFamily="34" charset="0"/>
              <a:buNone/>
              <a:defRPr sz="2000" kern="1200" spc="10" baseline="0">
                <a:solidFill>
                  <a:schemeClr val="tx1">
                    <a:lumMod val="75000"/>
                    <a:lumOff val="25000"/>
                  </a:schemeClr>
                </a:solidFill>
                <a:latin typeface="+mn-lt"/>
                <a:ea typeface="+mn-ea"/>
                <a:cs typeface="+mn-cs"/>
              </a:defRPr>
            </a:lvl1pPr>
            <a:lvl2pPr marL="457200" indent="0" algn="l" defTabSz="914400" rtl="0" eaLnBrk="1" latinLnBrk="0" hangingPunct="1">
              <a:lnSpc>
                <a:spcPct val="90000"/>
              </a:lnSpc>
              <a:spcBef>
                <a:spcPts val="300"/>
              </a:spcBef>
              <a:spcAft>
                <a:spcPts val="300"/>
              </a:spcAft>
              <a:buClr>
                <a:schemeClr val="accent1"/>
              </a:buClr>
              <a:buFont typeface="Wingdings 2" pitchFamily="18" charset="2"/>
              <a:buNone/>
              <a:defRPr sz="18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300"/>
              </a:spcBef>
              <a:spcAft>
                <a:spcPts val="300"/>
              </a:spcAft>
              <a:buClr>
                <a:schemeClr val="accent1"/>
              </a:buClr>
              <a:buFont typeface="Wingdings 2" pitchFamily="18" charset="2"/>
              <a:buNone/>
              <a:defRPr sz="16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300"/>
              </a:spcBef>
              <a:spcAft>
                <a:spcPts val="300"/>
              </a:spcAft>
              <a:buClr>
                <a:schemeClr val="accent1"/>
              </a:buClr>
              <a:buFont typeface="Wingdings 2" pitchFamily="18" charset="2"/>
              <a:buNone/>
              <a:defRPr sz="14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300"/>
              </a:spcBef>
              <a:spcAft>
                <a:spcPts val="300"/>
              </a:spcAft>
              <a:buClr>
                <a:schemeClr val="accent1"/>
              </a:buClr>
              <a:buFont typeface="Wingdings 2" pitchFamily="18" charset="2"/>
              <a:buNone/>
              <a:defRPr sz="14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300"/>
              </a:spcBef>
              <a:spcAft>
                <a:spcPts val="300"/>
              </a:spcAft>
              <a:buClr>
                <a:schemeClr val="accent1"/>
              </a:buClr>
              <a:buFont typeface="Wingdings 2" pitchFamily="18" charset="2"/>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300"/>
              </a:spcBef>
              <a:spcAft>
                <a:spcPts val="300"/>
              </a:spcAft>
              <a:buClr>
                <a:schemeClr val="accent1"/>
              </a:buClr>
              <a:buFont typeface="Wingdings 2" pitchFamily="18" charset="2"/>
              <a:buNone/>
              <a:defRPr sz="14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300"/>
              </a:spcBef>
              <a:spcAft>
                <a:spcPts val="300"/>
              </a:spcAft>
              <a:buClr>
                <a:schemeClr val="accent1"/>
              </a:buClr>
              <a:buFont typeface="Wingdings 2" pitchFamily="18" charset="2"/>
              <a:buNone/>
              <a:defRPr sz="14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300"/>
              </a:spcBef>
              <a:spcAft>
                <a:spcPts val="300"/>
              </a:spcAft>
              <a:buClr>
                <a:schemeClr val="accent1"/>
              </a:buClr>
              <a:buFont typeface="Wingdings 2" pitchFamily="18" charset="2"/>
              <a:buNone/>
              <a:defRPr sz="1400" kern="1200">
                <a:solidFill>
                  <a:schemeClr val="tx1">
                    <a:tint val="75000"/>
                  </a:schemeClr>
                </a:solidFill>
                <a:latin typeface="+mn-lt"/>
                <a:ea typeface="+mn-ea"/>
                <a:cs typeface="+mn-cs"/>
              </a:defRPr>
            </a:lvl9pPr>
          </a:lstStyle>
          <a:p>
            <a:r>
              <a:rPr lang="en-US" sz="1600" dirty="0">
                <a:latin typeface="Arial" pitchFamily="34" charset="0"/>
                <a:cs typeface="Arial" pitchFamily="34" charset="0"/>
              </a:rPr>
              <a:t>CA Farhad G Wadia</a:t>
            </a:r>
          </a:p>
          <a:p>
            <a:r>
              <a:rPr lang="en-US" sz="1400" dirty="0">
                <a:latin typeface="Arial" pitchFamily="34" charset="0"/>
                <a:cs typeface="Arial" pitchFamily="34" charset="0"/>
              </a:rPr>
              <a:t>JHS Consulting</a:t>
            </a:r>
          </a:p>
          <a:p>
            <a:r>
              <a:rPr lang="en-US" sz="1400" dirty="0">
                <a:latin typeface="Arial" pitchFamily="34" charset="0"/>
                <a:cs typeface="Arial" pitchFamily="34" charset="0"/>
              </a:rPr>
              <a:t>+91 9898 550 767</a:t>
            </a:r>
          </a:p>
          <a:p>
            <a:r>
              <a:rPr lang="en-US" sz="1400" dirty="0">
                <a:latin typeface="Arial" pitchFamily="34" charset="0"/>
                <a:cs typeface="Arial" pitchFamily="34" charset="0"/>
              </a:rPr>
              <a:t>farhad.wadia@jhsconsuling.in</a:t>
            </a:r>
          </a:p>
          <a:p>
            <a:endParaRPr lang="en-US" sz="1600" dirty="0">
              <a:solidFill>
                <a:schemeClr val="tx1"/>
              </a:solidFill>
              <a:latin typeface="Arial" pitchFamily="34" charset="0"/>
              <a:cs typeface="Arial" pitchFamily="34" charset="0"/>
            </a:endParaRPr>
          </a:p>
        </p:txBody>
      </p:sp>
      <p:sp>
        <p:nvSpPr>
          <p:cNvPr id="17" name="Rectangle 16">
            <a:extLst>
              <a:ext uri="{FF2B5EF4-FFF2-40B4-BE49-F238E27FC236}">
                <a16:creationId xmlns:a16="http://schemas.microsoft.com/office/drawing/2014/main" id="{A28460CD-982E-4AF4-BFB7-F03722617912}"/>
              </a:ext>
            </a:extLst>
          </p:cNvPr>
          <p:cNvSpPr/>
          <p:nvPr/>
        </p:nvSpPr>
        <p:spPr>
          <a:xfrm>
            <a:off x="457200" y="6321497"/>
            <a:ext cx="7772400" cy="553998"/>
          </a:xfrm>
          <a:prstGeom prst="rect">
            <a:avLst/>
          </a:prstGeom>
        </p:spPr>
        <p:txBody>
          <a:bodyPr wrap="square">
            <a:spAutoFit/>
          </a:bodyPr>
          <a:lstStyle/>
          <a:p>
            <a:pPr>
              <a:spcBef>
                <a:spcPts val="600"/>
              </a:spcBef>
              <a:spcAft>
                <a:spcPts val="600"/>
              </a:spcAft>
            </a:pPr>
            <a:endParaRPr lang="en-US" sz="1000" dirty="0">
              <a:solidFill>
                <a:prstClr val="white">
                  <a:lumMod val="75000"/>
                </a:prstClr>
              </a:solidFill>
              <a:latin typeface="Arial" pitchFamily="34" charset="0"/>
              <a:cs typeface="Arial" pitchFamily="34" charset="0"/>
            </a:endParaRPr>
          </a:p>
          <a:p>
            <a:pPr lvl="0">
              <a:spcBef>
                <a:spcPts val="600"/>
              </a:spcBef>
              <a:spcAft>
                <a:spcPts val="600"/>
              </a:spcAft>
            </a:pPr>
            <a:r>
              <a:rPr lang="en-US" sz="1000" dirty="0">
                <a:solidFill>
                  <a:prstClr val="white">
                    <a:lumMod val="75000"/>
                  </a:prstClr>
                </a:solidFill>
                <a:latin typeface="Arial" pitchFamily="34" charset="0"/>
                <a:cs typeface="Arial" pitchFamily="34" charset="0"/>
              </a:rPr>
              <a:t>This Presentation is for private circulation and not for publication or circulation.</a:t>
            </a:r>
          </a:p>
        </p:txBody>
      </p:sp>
    </p:spTree>
    <p:extLst>
      <p:ext uri="{BB962C8B-B14F-4D97-AF65-F5344CB8AC3E}">
        <p14:creationId xmlns:p14="http://schemas.microsoft.com/office/powerpoint/2010/main" val="592524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802" y="501987"/>
            <a:ext cx="7269480" cy="700722"/>
          </a:xfrm>
        </p:spPr>
        <p:txBody>
          <a:bodyPr/>
          <a:lstStyle/>
          <a:p>
            <a:r>
              <a:rPr lang="en-US" sz="2800" b="1" dirty="0">
                <a:latin typeface="Arial" pitchFamily="34" charset="0"/>
                <a:cs typeface="Arial" pitchFamily="34" charset="0"/>
              </a:rPr>
              <a:t>1.	Why make a Will?</a:t>
            </a:r>
            <a:endParaRPr lang="en-US" sz="2000"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4</a:t>
            </a:fld>
            <a:endParaRPr lang="en-US" dirty="0">
              <a:latin typeface="Times New Roman" pitchFamily="18" charset="0"/>
              <a:cs typeface="Times New Roman" pitchFamily="18" charset="0"/>
            </a:endParaRPr>
          </a:p>
        </p:txBody>
      </p:sp>
      <p:sp>
        <p:nvSpPr>
          <p:cNvPr id="8" name="Date Placeholder 3">
            <a:extLst>
              <a:ext uri="{FF2B5EF4-FFF2-40B4-BE49-F238E27FC236}">
                <a16:creationId xmlns:a16="http://schemas.microsoft.com/office/drawing/2014/main" id="{CF267CF1-12E4-451C-BCD2-A6D861984138}"/>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9" name="Footer Placeholder 4">
            <a:extLst>
              <a:ext uri="{FF2B5EF4-FFF2-40B4-BE49-F238E27FC236}">
                <a16:creationId xmlns:a16="http://schemas.microsoft.com/office/drawing/2014/main" id="{19340646-6142-4C5A-94D4-96092F430737}"/>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
        <p:nvSpPr>
          <p:cNvPr id="6" name="Content Placeholder 5">
            <a:extLst>
              <a:ext uri="{FF2B5EF4-FFF2-40B4-BE49-F238E27FC236}">
                <a16:creationId xmlns:a16="http://schemas.microsoft.com/office/drawing/2014/main" id="{297ADE0C-12AC-4EEC-B633-16AB7D5FE706}"/>
              </a:ext>
            </a:extLst>
          </p:cNvPr>
          <p:cNvSpPr>
            <a:spLocks noGrp="1"/>
          </p:cNvSpPr>
          <p:nvPr>
            <p:ph idx="1"/>
          </p:nvPr>
        </p:nvSpPr>
        <p:spPr>
          <a:xfrm>
            <a:off x="946404" y="1371601"/>
            <a:ext cx="6902196" cy="4984412"/>
          </a:xfrm>
        </p:spPr>
        <p:txBody>
          <a:bodyPr>
            <a:normAutofit fontScale="92500"/>
          </a:bodyPr>
          <a:lstStyle/>
          <a:p>
            <a:pPr algn="just"/>
            <a:r>
              <a:rPr lang="en-IN" sz="2200" dirty="0">
                <a:latin typeface="Arial" panose="020B0604020202020204" pitchFamily="34" charset="0"/>
                <a:cs typeface="Arial" panose="020B0604020202020204" pitchFamily="34" charset="0"/>
              </a:rPr>
              <a:t>Property is shared based on your decision.</a:t>
            </a:r>
          </a:p>
          <a:p>
            <a:pPr algn="just"/>
            <a:r>
              <a:rPr lang="en-IN" sz="2200" dirty="0">
                <a:latin typeface="Arial" panose="020B0604020202020204" pitchFamily="34" charset="0"/>
                <a:cs typeface="Arial" panose="020B0604020202020204" pitchFamily="34" charset="0"/>
              </a:rPr>
              <a:t>Prohibit family disputes and reveals all assets.</a:t>
            </a:r>
          </a:p>
          <a:p>
            <a:pPr algn="just"/>
            <a:r>
              <a:rPr lang="en-IN" sz="2200" dirty="0">
                <a:latin typeface="Arial" panose="020B0604020202020204" pitchFamily="34" charset="0"/>
                <a:cs typeface="Arial" panose="020B0604020202020204" pitchFamily="34" charset="0"/>
              </a:rPr>
              <a:t>Security &amp; Protect your Business.</a:t>
            </a:r>
          </a:p>
          <a:p>
            <a:pPr algn="just"/>
            <a:r>
              <a:rPr lang="en-IN" sz="2200" dirty="0">
                <a:latin typeface="Arial" panose="020B0604020202020204" pitchFamily="34" charset="0"/>
                <a:cs typeface="Arial" panose="020B0604020202020204" pitchFamily="34" charset="0"/>
              </a:rPr>
              <a:t>Foreign settled children can receive legacy through executors of will created by parents living in India.</a:t>
            </a:r>
          </a:p>
          <a:p>
            <a:pPr algn="just"/>
            <a:r>
              <a:rPr lang="en-IN" sz="2200" dirty="0">
                <a:latin typeface="Arial" panose="020B0604020202020204" pitchFamily="34" charset="0"/>
                <a:cs typeface="Arial" panose="020B0604020202020204" pitchFamily="34" charset="0"/>
              </a:rPr>
              <a:t>If a person die without executing a Will (intestate), inheritance laws usually divide in equal share to the surviving spouse and children even though the assets were jointly earned by husband and wife.</a:t>
            </a:r>
          </a:p>
          <a:p>
            <a:pPr algn="just"/>
            <a:r>
              <a:rPr lang="en-IN" sz="2200" dirty="0">
                <a:latin typeface="Arial" panose="020B0604020202020204" pitchFamily="34" charset="0"/>
                <a:cs typeface="Arial" panose="020B0604020202020204" pitchFamily="34" charset="0"/>
              </a:rPr>
              <a:t>There may be cases where both the parents may die in some tragic accident. If in such circumstances, no guardian has been appointed, the court may appoint one who would not be your first choice.</a:t>
            </a:r>
          </a:p>
          <a:p>
            <a:endParaRPr lang="en-IN" dirty="0"/>
          </a:p>
        </p:txBody>
      </p:sp>
    </p:spTree>
    <p:extLst>
      <p:ext uri="{BB962C8B-B14F-4D97-AF65-F5344CB8AC3E}">
        <p14:creationId xmlns:p14="http://schemas.microsoft.com/office/powerpoint/2010/main" val="1522864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802" y="501987"/>
            <a:ext cx="7269480" cy="700722"/>
          </a:xfrm>
        </p:spPr>
        <p:txBody>
          <a:bodyPr/>
          <a:lstStyle/>
          <a:p>
            <a:r>
              <a:rPr lang="en-US" sz="2800" b="1" dirty="0">
                <a:latin typeface="Arial" pitchFamily="34" charset="0"/>
                <a:cs typeface="Arial" pitchFamily="34" charset="0"/>
              </a:rPr>
              <a:t>1.	Who is Hindu?</a:t>
            </a:r>
            <a:endParaRPr lang="en-US" sz="2000" dirty="0">
              <a:latin typeface="Arial" pitchFamily="34" charset="0"/>
              <a:cs typeface="Arial" pitchFamily="34" charset="0"/>
            </a:endParaRPr>
          </a:p>
        </p:txBody>
      </p:sp>
      <p:sp>
        <p:nvSpPr>
          <p:cNvPr id="4" name="Content Placeholder 3"/>
          <p:cNvSpPr>
            <a:spLocks noGrp="1"/>
          </p:cNvSpPr>
          <p:nvPr>
            <p:ph idx="1"/>
          </p:nvPr>
        </p:nvSpPr>
        <p:spPr>
          <a:xfrm>
            <a:off x="586855" y="1400414"/>
            <a:ext cx="7758684" cy="609600"/>
          </a:xfrm>
        </p:spPr>
        <p:txBody>
          <a:bodyPr>
            <a:normAutofit fontScale="85000" lnSpcReduction="10000"/>
          </a:bodyPr>
          <a:lstStyle/>
          <a:p>
            <a:pPr algn="just">
              <a:lnSpc>
                <a:spcPct val="125000"/>
              </a:lnSpc>
              <a:spcBef>
                <a:spcPts val="1200"/>
              </a:spcBef>
              <a:spcAft>
                <a:spcPts val="600"/>
              </a:spcAft>
              <a:buNone/>
            </a:pPr>
            <a:r>
              <a:rPr lang="en-US" sz="2000" dirty="0">
                <a:solidFill>
                  <a:srgbClr val="000000"/>
                </a:solidFill>
                <a:latin typeface="Arial"/>
                <a:ea typeface="Times New Roman"/>
              </a:rPr>
              <a:t>Section 2 of The Hindu Succession Act, 1956 defines Hindu as follows:</a:t>
            </a:r>
          </a:p>
          <a:p>
            <a:pPr algn="ctr">
              <a:lnSpc>
                <a:spcPct val="125000"/>
              </a:lnSpc>
              <a:spcBef>
                <a:spcPts val="1200"/>
              </a:spcBef>
              <a:spcAft>
                <a:spcPts val="600"/>
              </a:spcAft>
              <a:buNone/>
            </a:pPr>
            <a:endParaRPr lang="en-US" sz="2000" dirty="0">
              <a:solidFill>
                <a:srgbClr val="000000"/>
              </a:solidFill>
              <a:latin typeface="Arial"/>
              <a:ea typeface="Times New Roman"/>
            </a:endParaRPr>
          </a:p>
          <a:p>
            <a:pPr algn="just">
              <a:lnSpc>
                <a:spcPct val="125000"/>
              </a:lnSpc>
              <a:spcBef>
                <a:spcPts val="1200"/>
              </a:spcBef>
              <a:spcAft>
                <a:spcPts val="600"/>
              </a:spcAft>
            </a:pPr>
            <a:endParaRPr lang="en-IN"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5</a:t>
            </a:fld>
            <a:endParaRPr lang="en-US" dirty="0">
              <a:latin typeface="Times New Roman" pitchFamily="18" charset="0"/>
              <a:cs typeface="Times New Roman" pitchFamily="18" charset="0"/>
            </a:endParaRPr>
          </a:p>
        </p:txBody>
      </p:sp>
      <p:pic>
        <p:nvPicPr>
          <p:cNvPr id="1028" name="Picture 4"/>
          <p:cNvPicPr>
            <a:picLocks noChangeAspect="1" noChangeArrowheads="1"/>
          </p:cNvPicPr>
          <p:nvPr/>
        </p:nvPicPr>
        <p:blipFill>
          <a:blip r:embed="rId2"/>
          <a:srcRect/>
          <a:stretch>
            <a:fillRect/>
          </a:stretch>
        </p:blipFill>
        <p:spPr bwMode="auto">
          <a:xfrm>
            <a:off x="663055" y="1895714"/>
            <a:ext cx="7606284" cy="2333386"/>
          </a:xfrm>
          <a:prstGeom prst="rect">
            <a:avLst/>
          </a:prstGeom>
          <a:noFill/>
          <a:ln w="9525">
            <a:noFill/>
            <a:miter lim="800000"/>
            <a:headEnd/>
            <a:tailEnd/>
          </a:ln>
          <a:effectLst/>
        </p:spPr>
      </p:pic>
      <p:sp>
        <p:nvSpPr>
          <p:cNvPr id="8" name="Date Placeholder 3">
            <a:extLst>
              <a:ext uri="{FF2B5EF4-FFF2-40B4-BE49-F238E27FC236}">
                <a16:creationId xmlns:a16="http://schemas.microsoft.com/office/drawing/2014/main" id="{CF267CF1-12E4-451C-BCD2-A6D861984138}"/>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9" name="Footer Placeholder 4">
            <a:extLst>
              <a:ext uri="{FF2B5EF4-FFF2-40B4-BE49-F238E27FC236}">
                <a16:creationId xmlns:a16="http://schemas.microsoft.com/office/drawing/2014/main" id="{19340646-6142-4C5A-94D4-96092F430737}"/>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
        <p:nvSpPr>
          <p:cNvPr id="10" name="Title 1">
            <a:extLst>
              <a:ext uri="{FF2B5EF4-FFF2-40B4-BE49-F238E27FC236}">
                <a16:creationId xmlns:a16="http://schemas.microsoft.com/office/drawing/2014/main" id="{C026D50D-1692-4E35-960B-6806C23F2654}"/>
              </a:ext>
            </a:extLst>
          </p:cNvPr>
          <p:cNvSpPr txBox="1">
            <a:spLocks/>
          </p:cNvSpPr>
          <p:nvPr/>
        </p:nvSpPr>
        <p:spPr>
          <a:xfrm>
            <a:off x="701802" y="4533467"/>
            <a:ext cx="7269480" cy="1822546"/>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sz="4000" kern="1200" spc="-50" baseline="0">
                <a:solidFill>
                  <a:schemeClr val="tx1"/>
                </a:solidFill>
                <a:latin typeface="+mj-lt"/>
                <a:ea typeface="+mj-ea"/>
                <a:cs typeface="+mj-cs"/>
              </a:defRPr>
            </a:lvl1pPr>
          </a:lstStyle>
          <a:p>
            <a:r>
              <a:rPr lang="en-US" sz="2800" b="1" dirty="0">
                <a:latin typeface="Arial" pitchFamily="34" charset="0"/>
                <a:cs typeface="Arial" pitchFamily="34" charset="0"/>
              </a:rPr>
              <a:t>	Who is not a Hindu?</a:t>
            </a:r>
          </a:p>
          <a:p>
            <a:endParaRPr lang="en-US" sz="2000" dirty="0">
              <a:latin typeface="Arial" pitchFamily="34" charset="0"/>
              <a:cs typeface="Arial" pitchFamily="34" charset="0"/>
            </a:endParaRPr>
          </a:p>
          <a:p>
            <a:r>
              <a:rPr lang="en-US" sz="1700" dirty="0">
                <a:latin typeface="Arial" pitchFamily="34" charset="0"/>
                <a:cs typeface="Arial" pitchFamily="34" charset="0"/>
              </a:rPr>
              <a:t>Christians, Buddhist, Parsi, Jew by religion are covered by Indian Succession Act 1956.</a:t>
            </a:r>
          </a:p>
          <a:p>
            <a:r>
              <a:rPr lang="en-US" sz="1700" dirty="0">
                <a:latin typeface="Arial" pitchFamily="34" charset="0"/>
                <a:cs typeface="Arial" pitchFamily="34" charset="0"/>
              </a:rPr>
              <a:t>Each of these religion have been given exceptions for accommodating particular cultural and religious values.</a:t>
            </a:r>
          </a:p>
          <a:p>
            <a:endParaRPr lang="en-US" sz="1700" dirty="0">
              <a:latin typeface="Arial" pitchFamily="34" charset="0"/>
              <a:cs typeface="Arial" pitchFamily="34" charset="0"/>
            </a:endParaRPr>
          </a:p>
          <a:p>
            <a:r>
              <a:rPr lang="en-US" sz="1700" dirty="0">
                <a:latin typeface="Arial" pitchFamily="34" charset="0"/>
                <a:cs typeface="Arial" pitchFamily="34" charset="0"/>
              </a:rPr>
              <a:t>Muslim are covered by “</a:t>
            </a:r>
            <a:r>
              <a:rPr lang="en-US" sz="1700" dirty="0" err="1">
                <a:latin typeface="Arial" pitchFamily="34" charset="0"/>
                <a:cs typeface="Arial" pitchFamily="34" charset="0"/>
              </a:rPr>
              <a:t>Hanifa</a:t>
            </a:r>
            <a:r>
              <a:rPr lang="en-US" sz="1700" dirty="0">
                <a:latin typeface="Arial" pitchFamily="34" charset="0"/>
                <a:cs typeface="Arial" pitchFamily="34" charset="0"/>
              </a:rPr>
              <a:t> Law” which is part of Muslim Personal Law.</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latin typeface="Arial" pitchFamily="34" charset="0"/>
                <a:cs typeface="Arial" pitchFamily="34" charset="0"/>
              </a:rPr>
              <a:t>2.	What is a Will</a:t>
            </a:r>
            <a:endParaRPr lang="en-US" sz="1800" b="1" dirty="0">
              <a:latin typeface="Arial" pitchFamily="34" charset="0"/>
              <a:cs typeface="Arial" pitchFamily="34" charset="0"/>
            </a:endParaRPr>
          </a:p>
        </p:txBody>
      </p:sp>
      <p:sp>
        <p:nvSpPr>
          <p:cNvPr id="9" name="Content Placeholder 2"/>
          <p:cNvSpPr>
            <a:spLocks noGrp="1"/>
          </p:cNvSpPr>
          <p:nvPr>
            <p:ph idx="1"/>
          </p:nvPr>
        </p:nvSpPr>
        <p:spPr>
          <a:xfrm>
            <a:off x="457200" y="2057400"/>
            <a:ext cx="8229600" cy="4495800"/>
          </a:xfrm>
        </p:spPr>
        <p:txBody>
          <a:bodyPr>
            <a:normAutofit/>
          </a:bodyPr>
          <a:lstStyle/>
          <a:p>
            <a:pPr>
              <a:lnSpc>
                <a:spcPct val="125000"/>
              </a:lnSpc>
              <a:spcBef>
                <a:spcPts val="1200"/>
              </a:spcBef>
              <a:spcAft>
                <a:spcPts val="600"/>
              </a:spcAft>
            </a:pPr>
            <a:r>
              <a:rPr lang="en-IN" sz="2000" dirty="0">
                <a:latin typeface="Arial" panose="020B0604020202020204" pitchFamily="34" charset="0"/>
                <a:cs typeface="Arial" panose="020B0604020202020204" pitchFamily="34" charset="0"/>
              </a:rPr>
              <a:t>Legal Declaration</a:t>
            </a:r>
          </a:p>
          <a:p>
            <a:pPr>
              <a:lnSpc>
                <a:spcPct val="125000"/>
              </a:lnSpc>
              <a:spcBef>
                <a:spcPts val="1200"/>
              </a:spcBef>
              <a:spcAft>
                <a:spcPts val="600"/>
              </a:spcAft>
            </a:pPr>
            <a:r>
              <a:rPr lang="en-IN" sz="2000" dirty="0">
                <a:latin typeface="Arial" panose="020B0604020202020204" pitchFamily="34" charset="0"/>
                <a:cs typeface="Arial" panose="020B0604020202020204" pitchFamily="34" charset="0"/>
              </a:rPr>
              <a:t>Statement of Intention of Testator</a:t>
            </a:r>
          </a:p>
          <a:p>
            <a:pPr>
              <a:lnSpc>
                <a:spcPct val="125000"/>
              </a:lnSpc>
              <a:spcBef>
                <a:spcPts val="1200"/>
              </a:spcBef>
              <a:spcAft>
                <a:spcPts val="600"/>
              </a:spcAft>
            </a:pPr>
            <a:r>
              <a:rPr lang="en-IN" sz="2000" dirty="0">
                <a:latin typeface="Arial" panose="020B0604020202020204" pitchFamily="34" charset="0"/>
                <a:cs typeface="Arial" panose="020B0604020202020204" pitchFamily="34" charset="0"/>
              </a:rPr>
              <a:t>With respect to testator’s property</a:t>
            </a:r>
          </a:p>
          <a:p>
            <a:pPr>
              <a:lnSpc>
                <a:spcPct val="125000"/>
              </a:lnSpc>
              <a:spcBef>
                <a:spcPts val="1200"/>
              </a:spcBef>
              <a:spcAft>
                <a:spcPts val="600"/>
              </a:spcAft>
            </a:pPr>
            <a:r>
              <a:rPr lang="en-IN" sz="2000" dirty="0">
                <a:latin typeface="Arial" panose="020B0604020202020204" pitchFamily="34" charset="0"/>
                <a:cs typeface="Arial" panose="020B0604020202020204" pitchFamily="34" charset="0"/>
              </a:rPr>
              <a:t>Desires to be carried into effect after testator’s death</a:t>
            </a:r>
          </a:p>
          <a:p>
            <a:pPr>
              <a:lnSpc>
                <a:spcPct val="125000"/>
              </a:lnSpc>
              <a:spcBef>
                <a:spcPts val="1200"/>
              </a:spcBef>
              <a:spcAft>
                <a:spcPts val="600"/>
              </a:spcAft>
              <a:buNone/>
            </a:pPr>
            <a:r>
              <a:rPr lang="en-IN" sz="1800" u="sng" dirty="0">
                <a:latin typeface="Arial" panose="020B0604020202020204" pitchFamily="34" charset="0"/>
                <a:cs typeface="Arial" panose="020B0604020202020204" pitchFamily="34" charset="0"/>
              </a:rPr>
              <a:t>Some Relevant Terms</a:t>
            </a:r>
          </a:p>
          <a:p>
            <a:pPr>
              <a:spcBef>
                <a:spcPts val="600"/>
              </a:spcBef>
              <a:spcAft>
                <a:spcPts val="600"/>
              </a:spcAft>
              <a:buFont typeface="Wingdings" pitchFamily="2" charset="2"/>
              <a:buChar char="v"/>
            </a:pPr>
            <a:r>
              <a:rPr lang="en-IN" sz="1600" dirty="0">
                <a:latin typeface="Arial" panose="020B0604020202020204" pitchFamily="34" charset="0"/>
                <a:cs typeface="Arial" panose="020B0604020202020204" pitchFamily="34" charset="0"/>
              </a:rPr>
              <a:t>Intestate Succession / Testamentary Succession</a:t>
            </a:r>
          </a:p>
          <a:p>
            <a:pPr>
              <a:spcBef>
                <a:spcPts val="600"/>
              </a:spcBef>
              <a:spcAft>
                <a:spcPts val="600"/>
              </a:spcAft>
              <a:buFont typeface="Wingdings" pitchFamily="2" charset="2"/>
              <a:buChar char="v"/>
            </a:pPr>
            <a:r>
              <a:rPr lang="en-IN" sz="1600" dirty="0">
                <a:latin typeface="Arial" panose="020B0604020202020204" pitchFamily="34" charset="0"/>
                <a:cs typeface="Arial" panose="020B0604020202020204" pitchFamily="34" charset="0"/>
              </a:rPr>
              <a:t>Codicil</a:t>
            </a:r>
          </a:p>
          <a:p>
            <a:pPr>
              <a:spcBef>
                <a:spcPts val="600"/>
              </a:spcBef>
              <a:spcAft>
                <a:spcPts val="600"/>
              </a:spcAft>
              <a:buFont typeface="Wingdings" pitchFamily="2" charset="2"/>
              <a:buChar char="v"/>
            </a:pPr>
            <a:r>
              <a:rPr lang="en-IN" sz="1600" dirty="0">
                <a:latin typeface="Arial" panose="020B0604020202020204" pitchFamily="34" charset="0"/>
                <a:cs typeface="Arial" panose="020B0604020202020204" pitchFamily="34" charset="0"/>
              </a:rPr>
              <a:t>Probate / Letter of Administration</a:t>
            </a: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6</a:t>
            </a:fld>
            <a:endParaRPr lang="en-US" dirty="0">
              <a:latin typeface="Times New Roman" pitchFamily="18" charset="0"/>
              <a:cs typeface="Times New Roman" pitchFamily="18" charset="0"/>
            </a:endParaRPr>
          </a:p>
        </p:txBody>
      </p:sp>
      <p:sp>
        <p:nvSpPr>
          <p:cNvPr id="8" name="Date Placeholder 3">
            <a:extLst>
              <a:ext uri="{FF2B5EF4-FFF2-40B4-BE49-F238E27FC236}">
                <a16:creationId xmlns:a16="http://schemas.microsoft.com/office/drawing/2014/main" id="{BB89DAEE-E835-4C47-8631-370832D839DD}"/>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10" name="Footer Placeholder 4">
            <a:extLst>
              <a:ext uri="{FF2B5EF4-FFF2-40B4-BE49-F238E27FC236}">
                <a16:creationId xmlns:a16="http://schemas.microsoft.com/office/drawing/2014/main" id="{63CA7B05-F814-48F8-AD0D-16901C9FF387}"/>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latin typeface="Arial" pitchFamily="34" charset="0"/>
                <a:cs typeface="Arial" pitchFamily="34" charset="0"/>
              </a:rPr>
              <a:t>3.	Who can make a Will</a:t>
            </a:r>
            <a:endParaRPr lang="en-US" sz="1800" b="1" dirty="0">
              <a:latin typeface="Arial" pitchFamily="34" charset="0"/>
              <a:cs typeface="Arial" pitchFamily="34" charset="0"/>
            </a:endParaRPr>
          </a:p>
        </p:txBody>
      </p:sp>
      <p:sp>
        <p:nvSpPr>
          <p:cNvPr id="8" name="Content Placeholder 2"/>
          <p:cNvSpPr>
            <a:spLocks noGrp="1"/>
          </p:cNvSpPr>
          <p:nvPr>
            <p:ph idx="1"/>
          </p:nvPr>
        </p:nvSpPr>
        <p:spPr>
          <a:xfrm>
            <a:off x="457200" y="2057400"/>
            <a:ext cx="8229600" cy="1143000"/>
          </a:xfrm>
        </p:spPr>
        <p:txBody>
          <a:bodyPr>
            <a:normAutofit/>
          </a:bodyPr>
          <a:lstStyle/>
          <a:p>
            <a:pPr>
              <a:lnSpc>
                <a:spcPct val="125000"/>
              </a:lnSpc>
              <a:spcBef>
                <a:spcPts val="1200"/>
              </a:spcBef>
              <a:spcAft>
                <a:spcPts val="600"/>
              </a:spcAft>
            </a:pPr>
            <a:r>
              <a:rPr lang="en-IN" sz="2000" dirty="0">
                <a:latin typeface="Arial" panose="020B0604020202020204" pitchFamily="34" charset="0"/>
                <a:cs typeface="Arial" panose="020B0604020202020204" pitchFamily="34" charset="0"/>
              </a:rPr>
              <a:t>Not a minor (&gt;18 years)</a:t>
            </a:r>
          </a:p>
          <a:p>
            <a:pPr>
              <a:lnSpc>
                <a:spcPct val="125000"/>
              </a:lnSpc>
              <a:spcBef>
                <a:spcPts val="1200"/>
              </a:spcBef>
              <a:spcAft>
                <a:spcPts val="600"/>
              </a:spcAft>
            </a:pPr>
            <a:r>
              <a:rPr lang="en-IN" sz="2000" dirty="0">
                <a:latin typeface="Arial" panose="020B0604020202020204" pitchFamily="34" charset="0"/>
                <a:cs typeface="Arial" panose="020B0604020202020204" pitchFamily="34" charset="0"/>
              </a:rPr>
              <a:t>Of sound mind</a:t>
            </a: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7</a:t>
            </a:fld>
            <a:endParaRPr lang="en-US"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srcRect/>
          <a:stretch>
            <a:fillRect/>
          </a:stretch>
        </p:blipFill>
        <p:spPr bwMode="auto">
          <a:xfrm>
            <a:off x="457200" y="3429000"/>
            <a:ext cx="7906732" cy="2895600"/>
          </a:xfrm>
          <a:prstGeom prst="rect">
            <a:avLst/>
          </a:prstGeom>
          <a:noFill/>
          <a:ln w="9525">
            <a:noFill/>
            <a:miter lim="800000"/>
            <a:headEnd/>
            <a:tailEnd/>
          </a:ln>
          <a:effectLst/>
        </p:spPr>
      </p:pic>
      <p:sp>
        <p:nvSpPr>
          <p:cNvPr id="9" name="Date Placeholder 3">
            <a:extLst>
              <a:ext uri="{FF2B5EF4-FFF2-40B4-BE49-F238E27FC236}">
                <a16:creationId xmlns:a16="http://schemas.microsoft.com/office/drawing/2014/main" id="{41A0E9DE-7CB4-48A4-89AC-93508E276530}"/>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10" name="Footer Placeholder 4">
            <a:extLst>
              <a:ext uri="{FF2B5EF4-FFF2-40B4-BE49-F238E27FC236}">
                <a16:creationId xmlns:a16="http://schemas.microsoft.com/office/drawing/2014/main" id="{717C82C3-19BC-49C4-B110-4C4FE17C7304}"/>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latin typeface="Arial" pitchFamily="34" charset="0"/>
                <a:cs typeface="Arial" pitchFamily="34" charset="0"/>
              </a:rPr>
              <a:t>3.	Who can make a Will </a:t>
            </a:r>
            <a:r>
              <a:rPr lang="en-US" sz="1800" b="1" dirty="0">
                <a:latin typeface="Arial" pitchFamily="34" charset="0"/>
                <a:cs typeface="Arial" pitchFamily="34" charset="0"/>
              </a:rPr>
              <a:t>(Continued)</a:t>
            </a:r>
            <a:endParaRPr lang="en-US" sz="1200" b="1"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8</a:t>
            </a:fld>
            <a:endParaRPr lang="en-US"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srcRect/>
          <a:stretch>
            <a:fillRect/>
          </a:stretch>
        </p:blipFill>
        <p:spPr bwMode="auto">
          <a:xfrm>
            <a:off x="249555" y="2133600"/>
            <a:ext cx="7966329" cy="3200757"/>
          </a:xfrm>
          <a:prstGeom prst="rect">
            <a:avLst/>
          </a:prstGeom>
          <a:noFill/>
          <a:ln w="9525">
            <a:noFill/>
            <a:miter lim="800000"/>
            <a:headEnd/>
            <a:tailEnd/>
          </a:ln>
          <a:effectLst/>
        </p:spPr>
      </p:pic>
      <p:sp>
        <p:nvSpPr>
          <p:cNvPr id="8" name="Date Placeholder 3">
            <a:extLst>
              <a:ext uri="{FF2B5EF4-FFF2-40B4-BE49-F238E27FC236}">
                <a16:creationId xmlns:a16="http://schemas.microsoft.com/office/drawing/2014/main" id="{7E7393B4-662D-4B6F-BD0F-6D22FF097CC9}"/>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9" name="Footer Placeholder 4">
            <a:extLst>
              <a:ext uri="{FF2B5EF4-FFF2-40B4-BE49-F238E27FC236}">
                <a16:creationId xmlns:a16="http://schemas.microsoft.com/office/drawing/2014/main" id="{A7461224-06FE-4F0D-B5F2-546396A71106}"/>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743712"/>
          </a:xfrm>
        </p:spPr>
        <p:txBody>
          <a:bodyPr>
            <a:normAutofit/>
          </a:bodyPr>
          <a:lstStyle/>
          <a:p>
            <a:r>
              <a:rPr lang="en-US" sz="2800" b="1" dirty="0">
                <a:latin typeface="Arial" pitchFamily="34" charset="0"/>
                <a:cs typeface="Arial" pitchFamily="34" charset="0"/>
              </a:rPr>
              <a:t>4.	Properties Covered by Will</a:t>
            </a:r>
            <a:endParaRPr lang="en-US" sz="1800" b="1" dirty="0">
              <a:latin typeface="Arial" pitchFamily="34" charset="0"/>
              <a:cs typeface="Arial" pitchFamily="34" charset="0"/>
            </a:endParaRPr>
          </a:p>
        </p:txBody>
      </p:sp>
      <p:sp>
        <p:nvSpPr>
          <p:cNvPr id="8" name="Content Placeholder 2"/>
          <p:cNvSpPr>
            <a:spLocks noGrp="1"/>
          </p:cNvSpPr>
          <p:nvPr>
            <p:ph idx="1"/>
          </p:nvPr>
        </p:nvSpPr>
        <p:spPr>
          <a:xfrm>
            <a:off x="457200" y="2057400"/>
            <a:ext cx="7620000" cy="4495800"/>
          </a:xfrm>
        </p:spPr>
        <p:txBody>
          <a:bodyPr>
            <a:normAutofit/>
          </a:bodyPr>
          <a:lstStyle/>
          <a:p>
            <a:pPr>
              <a:lnSpc>
                <a:spcPct val="125000"/>
              </a:lnSpc>
              <a:spcBef>
                <a:spcPts val="1200"/>
              </a:spcBef>
              <a:spcAft>
                <a:spcPts val="600"/>
              </a:spcAft>
            </a:pPr>
            <a:r>
              <a:rPr lang="en-IN" sz="2000" dirty="0">
                <a:latin typeface="Arial" panose="020B0604020202020204" pitchFamily="34" charset="0"/>
                <a:cs typeface="Arial" panose="020B0604020202020204" pitchFamily="34" charset="0"/>
              </a:rPr>
              <a:t>One can only give away what one has.</a:t>
            </a:r>
          </a:p>
          <a:p>
            <a:pPr>
              <a:lnSpc>
                <a:spcPct val="125000"/>
              </a:lnSpc>
              <a:spcBef>
                <a:spcPts val="1200"/>
              </a:spcBef>
              <a:spcAft>
                <a:spcPts val="600"/>
              </a:spcAft>
            </a:pPr>
            <a:r>
              <a:rPr lang="en-IN" sz="2000" dirty="0">
                <a:latin typeface="Arial" panose="020B0604020202020204" pitchFamily="34" charset="0"/>
                <a:cs typeface="Arial" panose="020B0604020202020204" pitchFamily="34" charset="0"/>
              </a:rPr>
              <a:t>Ownership or other rights on the date of death relevant.</a:t>
            </a:r>
          </a:p>
          <a:p>
            <a:pPr>
              <a:lnSpc>
                <a:spcPct val="125000"/>
              </a:lnSpc>
              <a:spcBef>
                <a:spcPts val="1200"/>
              </a:spcBef>
              <a:spcAft>
                <a:spcPts val="600"/>
              </a:spcAft>
            </a:pPr>
            <a:r>
              <a:rPr lang="en-IN" sz="2000" dirty="0">
                <a:latin typeface="Arial" panose="020B0604020202020204" pitchFamily="34" charset="0"/>
                <a:cs typeface="Arial" panose="020B0604020202020204" pitchFamily="34" charset="0"/>
              </a:rPr>
              <a:t>Immovable properties governed by law of land.</a:t>
            </a:r>
          </a:p>
          <a:p>
            <a:pPr>
              <a:lnSpc>
                <a:spcPct val="125000"/>
              </a:lnSpc>
              <a:spcBef>
                <a:spcPts val="1200"/>
              </a:spcBef>
              <a:spcAft>
                <a:spcPts val="600"/>
              </a:spcAft>
            </a:pPr>
            <a:r>
              <a:rPr lang="en-IN" sz="2000" dirty="0">
                <a:latin typeface="Arial" panose="020B0604020202020204" pitchFamily="34" charset="0"/>
                <a:cs typeface="Arial" panose="020B0604020202020204" pitchFamily="34" charset="0"/>
              </a:rPr>
              <a:t>Movable properties governed by law of domicile.</a:t>
            </a:r>
          </a:p>
          <a:p>
            <a:pPr>
              <a:lnSpc>
                <a:spcPct val="125000"/>
              </a:lnSpc>
              <a:spcBef>
                <a:spcPts val="1200"/>
              </a:spcBef>
              <a:spcAft>
                <a:spcPts val="600"/>
              </a:spcAft>
            </a:pPr>
            <a:r>
              <a:rPr lang="en-IN" sz="2000" dirty="0">
                <a:latin typeface="Arial" panose="020B0604020202020204" pitchFamily="34" charset="0"/>
                <a:cs typeface="Arial" panose="020B0604020202020204" pitchFamily="34" charset="0"/>
              </a:rPr>
              <a:t>If one has immovable properties outside India, Will as per law where properties are located.</a:t>
            </a:r>
          </a:p>
          <a:p>
            <a:pPr>
              <a:lnSpc>
                <a:spcPct val="125000"/>
              </a:lnSpc>
              <a:spcBef>
                <a:spcPts val="1200"/>
              </a:spcBef>
              <a:spcAft>
                <a:spcPts val="600"/>
              </a:spcAft>
            </a:pPr>
            <a:r>
              <a:rPr lang="en-IN" sz="2000" dirty="0">
                <a:latin typeface="Arial" panose="020B0604020202020204" pitchFamily="34" charset="0"/>
                <a:cs typeface="Arial" panose="020B0604020202020204" pitchFamily="34" charset="0"/>
              </a:rPr>
              <a:t>A Will as per Indian law can be made anywhere in the world.</a:t>
            </a: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9</a:t>
            </a:fld>
            <a:endParaRPr lang="en-US" dirty="0">
              <a:latin typeface="Times New Roman" pitchFamily="18" charset="0"/>
              <a:cs typeface="Times New Roman" pitchFamily="18" charset="0"/>
            </a:endParaRPr>
          </a:p>
        </p:txBody>
      </p:sp>
      <p:sp>
        <p:nvSpPr>
          <p:cNvPr id="7" name="Date Placeholder 3">
            <a:extLst>
              <a:ext uri="{FF2B5EF4-FFF2-40B4-BE49-F238E27FC236}">
                <a16:creationId xmlns:a16="http://schemas.microsoft.com/office/drawing/2014/main" id="{E75C39B7-3994-4C43-AE8B-C2B371AD6D71}"/>
              </a:ext>
            </a:extLst>
          </p:cNvPr>
          <p:cNvSpPr>
            <a:spLocks noGrp="1"/>
          </p:cNvSpPr>
          <p:nvPr>
            <p:ph type="dt" sz="half" idx="10"/>
          </p:nvPr>
        </p:nvSpPr>
        <p:spPr>
          <a:xfrm rot="16200000">
            <a:off x="7831456" y="1044178"/>
            <a:ext cx="1904999" cy="273844"/>
          </a:xfrm>
        </p:spPr>
        <p:txBody>
          <a:bodyPr/>
          <a:lstStyle/>
          <a:p>
            <a:r>
              <a:rPr lang="en-US" dirty="0"/>
              <a:t>9898550767</a:t>
            </a:r>
          </a:p>
        </p:txBody>
      </p:sp>
      <p:sp>
        <p:nvSpPr>
          <p:cNvPr id="9" name="Footer Placeholder 4">
            <a:extLst>
              <a:ext uri="{FF2B5EF4-FFF2-40B4-BE49-F238E27FC236}">
                <a16:creationId xmlns:a16="http://schemas.microsoft.com/office/drawing/2014/main" id="{051E169D-56C4-4CE7-AE17-47A444EF88D7}"/>
              </a:ext>
            </a:extLst>
          </p:cNvPr>
          <p:cNvSpPr>
            <a:spLocks noGrp="1"/>
          </p:cNvSpPr>
          <p:nvPr>
            <p:ph type="ftr" sz="quarter" idx="11"/>
          </p:nvPr>
        </p:nvSpPr>
        <p:spPr>
          <a:xfrm rot="16200000">
            <a:off x="6993255" y="4092178"/>
            <a:ext cx="3581400" cy="273844"/>
          </a:xfrm>
        </p:spPr>
        <p:txBody>
          <a:bodyPr/>
          <a:lstStyle/>
          <a:p>
            <a:r>
              <a:rPr lang="en-US" dirty="0"/>
              <a:t>www.jhsconsulting.in</a:t>
            </a:r>
          </a:p>
        </p:txBody>
      </p:sp>
    </p:spTree>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TM03457515[[fn=View]]</Template>
  <TotalTime>3949</TotalTime>
  <Words>3526</Words>
  <Application>Microsoft Office PowerPoint</Application>
  <PresentationFormat>On-screen Show (4:3)</PresentationFormat>
  <Paragraphs>340</Paragraphs>
  <Slides>33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Century Schoolbook</vt:lpstr>
      <vt:lpstr>Times New Roman</vt:lpstr>
      <vt:lpstr>Wingdings</vt:lpstr>
      <vt:lpstr>Wingdings 2</vt:lpstr>
      <vt:lpstr>View</vt:lpstr>
      <vt:lpstr>Drafting of Will  and Succession of Property </vt:lpstr>
      <vt:lpstr>Preface</vt:lpstr>
      <vt:lpstr>Overview</vt:lpstr>
      <vt:lpstr>1. Why make a Will?</vt:lpstr>
      <vt:lpstr>1. Who is Hindu?</vt:lpstr>
      <vt:lpstr>2. What is a Will</vt:lpstr>
      <vt:lpstr>3. Who can make a Will</vt:lpstr>
      <vt:lpstr>3. Who can make a Will (Continued)</vt:lpstr>
      <vt:lpstr>4. Properties Covered by Will</vt:lpstr>
      <vt:lpstr>5. Procedural Requirements </vt:lpstr>
      <vt:lpstr>5. Procedural Requirements (Continued)</vt:lpstr>
      <vt:lpstr>5. Procedural Requirements (Continued)</vt:lpstr>
      <vt:lpstr>6. Witnesses to Will</vt:lpstr>
      <vt:lpstr>7. Drafting of Will</vt:lpstr>
      <vt:lpstr>7. Drafting of Will (Continued)</vt:lpstr>
      <vt:lpstr>7. Drafting of Will (Continued)</vt:lpstr>
      <vt:lpstr>8. Joint and Mutual Will</vt:lpstr>
      <vt:lpstr>9. Executor / Administrator</vt:lpstr>
      <vt:lpstr>10. Will as Trust Deed</vt:lpstr>
      <vt:lpstr>10. Will as Trust Deed (Continued)</vt:lpstr>
      <vt:lpstr>11. Modification / Revocation</vt:lpstr>
      <vt:lpstr>12. Procedure after death of testator</vt:lpstr>
      <vt:lpstr>13. Advance Medical Directives</vt:lpstr>
      <vt:lpstr>13. Advance Medical Directives (Continued)</vt:lpstr>
      <vt:lpstr>13. Advance Medical Directives (Continued)</vt:lpstr>
      <vt:lpstr>13. Advance Medical Directives (Continued)</vt:lpstr>
      <vt:lpstr>16. Income Tax Implication</vt:lpstr>
      <vt:lpstr>16. Income Tax Implication</vt:lpstr>
      <vt:lpstr>17. Income Tax Implication</vt:lpstr>
      <vt:lpstr>18. Things to be noted</vt:lpstr>
      <vt:lpstr>18. Things to be noted</vt:lpstr>
      <vt:lpstr>19. Gift versus will</vt:lpstr>
      <vt:lpstr>PowerPoint Presentation</vt:lpstr>
    </vt:vector>
  </TitlesOfParts>
  <Manager>Yogita Pant</Manager>
  <Company>Anil Chawla Law Associates LLP</Company>
  <LinksUpToDate>false</LinksUpToDate>
  <SharedDoc>false</SharedDoc>
  <HyperlinkBase>http://www.indialegalhelp.com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Quick Guide to Wills for Hindus</dc:title>
  <dc:subject>Law related to Wills</dc:subject>
  <dc:creator>Anil Chawla Law Associates LLP</dc:creator>
  <cp:keywords>wills, wills in India, joint and mutual will, unprivileged will, hindu law, Indian law, Indian Succession Act, Hindu Succession Act, Hindu law, Indian Trust Act, Public Trusts Act, Guide for preparing a will, vaseeyat, vasiyat, vasiyatnama, will in Hindi, sample will, sample joint and mutual will, legatee as witness to will, beneficiary as witness to will, succession law for hindus, testamentary succession for hindus, will in favour of minor children, conditional bequests, denying natural heirs, will for charitable purposes, will as trust deed, beneficiary as witness, legatee as witness, witness as executor, modification of will, revocation of will, registration of will, registration of codicil, essentials of will, will by NRI, will by non-resident Indian, will for immovable property outside India, living will, advance medical directives, AMD, passive euthanasia, active euthanasia, sample living will, sample advance medical directives, How to make a Living Will, Common cause vs union of India Supreme Court, organ donation, removing life support systems, right to death, cost of treatment for terminally ill, dignity of death, painless death, dying with dignity, medical power of attorney, appointment of guardian and caretaker, procedure for making living will,   Anil Chawla, Yogita Pant, Shreya Dalal</cp:keywords>
  <dc:description>This Quick Guide is to help a Hindu living in India to prepare a Will.  Written in simple language free of legalese, it gives an overview of Wills for an educated Hindu without any legal knowledge. Also included key points related to Advance Medical Directives / Living Will.</dc:description>
  <cp:lastModifiedBy>Farhad Wadia</cp:lastModifiedBy>
  <cp:revision>756</cp:revision>
  <dcterms:created xsi:type="dcterms:W3CDTF">2013-10-16T12:09:19Z</dcterms:created>
  <dcterms:modified xsi:type="dcterms:W3CDTF">2021-09-17T13:38:40Z</dcterms:modified>
  <cp:category>Law</cp:category>
  <cp:contentStatus>Public Document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ate completed">
    <vt:filetime>2014-03-19T18:30:00Z</vt:filetime>
  </property>
  <property fmtid="{D5CDD505-2E9C-101B-9397-08002B2CF9AE}" pid="3" name="Editor">
    <vt:lpwstr>Yogita Pant</vt:lpwstr>
  </property>
  <property fmtid="{D5CDD505-2E9C-101B-9397-08002B2CF9AE}" pid="4" name="Language">
    <vt:lpwstr>English</vt:lpwstr>
  </property>
  <property fmtid="{D5CDD505-2E9C-101B-9397-08002B2CF9AE}" pid="5" name="Owner">
    <vt:lpwstr>English</vt:lpwstr>
  </property>
  <property fmtid="{D5CDD505-2E9C-101B-9397-08002B2CF9AE}" pid="6" name="Publisher">
    <vt:lpwstr>Anil Chawla Law Associates LLP</vt:lpwstr>
  </property>
  <property fmtid="{D5CDD505-2E9C-101B-9397-08002B2CF9AE}" pid="7" name="Checked by">
    <vt:lpwstr>Yogita Pant</vt:lpwstr>
  </property>
</Properties>
</file>